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51"/>
  </p:notesMasterIdLst>
  <p:sldIdLst>
    <p:sldId id="256" r:id="rId2"/>
    <p:sldId id="258" r:id="rId3"/>
    <p:sldId id="259" r:id="rId4"/>
    <p:sldId id="263" r:id="rId5"/>
    <p:sldId id="316" r:id="rId6"/>
    <p:sldId id="281" r:id="rId7"/>
    <p:sldId id="315" r:id="rId8"/>
    <p:sldId id="319" r:id="rId9"/>
    <p:sldId id="318" r:id="rId10"/>
    <p:sldId id="321" r:id="rId11"/>
    <p:sldId id="312" r:id="rId12"/>
    <p:sldId id="329" r:id="rId13"/>
    <p:sldId id="330" r:id="rId14"/>
    <p:sldId id="331" r:id="rId15"/>
    <p:sldId id="324" r:id="rId16"/>
    <p:sldId id="332" r:id="rId17"/>
    <p:sldId id="333" r:id="rId18"/>
    <p:sldId id="334" r:id="rId19"/>
    <p:sldId id="335" r:id="rId20"/>
    <p:sldId id="336" r:id="rId21"/>
    <p:sldId id="337" r:id="rId22"/>
    <p:sldId id="342" r:id="rId23"/>
    <p:sldId id="343" r:id="rId24"/>
    <p:sldId id="320" r:id="rId25"/>
    <p:sldId id="355" r:id="rId26"/>
    <p:sldId id="354" r:id="rId27"/>
    <p:sldId id="322" r:id="rId28"/>
    <p:sldId id="323" r:id="rId29"/>
    <p:sldId id="325" r:id="rId30"/>
    <p:sldId id="344" r:id="rId31"/>
    <p:sldId id="345" r:id="rId32"/>
    <p:sldId id="346" r:id="rId33"/>
    <p:sldId id="347" r:id="rId34"/>
    <p:sldId id="348" r:id="rId35"/>
    <p:sldId id="349" r:id="rId36"/>
    <p:sldId id="350" r:id="rId37"/>
    <p:sldId id="351" r:id="rId38"/>
    <p:sldId id="313" r:id="rId39"/>
    <p:sldId id="314" r:id="rId40"/>
    <p:sldId id="339" r:id="rId41"/>
    <p:sldId id="340" r:id="rId42"/>
    <p:sldId id="341" r:id="rId43"/>
    <p:sldId id="353" r:id="rId44"/>
    <p:sldId id="338" r:id="rId45"/>
    <p:sldId id="326" r:id="rId46"/>
    <p:sldId id="327" r:id="rId47"/>
    <p:sldId id="328" r:id="rId48"/>
    <p:sldId id="358" r:id="rId49"/>
    <p:sldId id="273" r:id="rId50"/>
  </p:sldIdLst>
  <p:sldSz cx="9144000" cy="5143500" type="screen16x9"/>
  <p:notesSz cx="6858000" cy="9144000"/>
  <p:embeddedFontLst>
    <p:embeddedFont>
      <p:font typeface="Abril Fatface" panose="02000503000000020003" pitchFamily="2" charset="77"/>
      <p:regular r:id="rId52"/>
    </p:embeddedFont>
    <p:embeddedFont>
      <p:font typeface="Arimo" panose="020B0604020202020204" pitchFamily="34" charset="0"/>
      <p:regular r:id="rId53"/>
      <p:bold r:id="rId54"/>
      <p:italic r:id="rId55"/>
      <p:boldItalic r:id="rId56"/>
    </p:embeddedFont>
    <p:embeddedFont>
      <p:font typeface="Audiowide" panose="02000503000000020004" pitchFamily="2" charset="0"/>
      <p:regular r:id="rId57"/>
    </p:embeddedFont>
    <p:embeddedFont>
      <p:font typeface="Playfair Display" pitchFamily="2" charset="77"/>
      <p:regular r:id="rId58"/>
      <p:bold r:id="rId59"/>
      <p:italic r:id="rId60"/>
      <p:boldItalic r:id="rId61"/>
    </p:embeddedFont>
    <p:embeddedFont>
      <p:font typeface="Roboto" panose="020000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9F4DCD2-AA9C-A54A-BB91-8FC29BA9A643}">
          <p14:sldIdLst>
            <p14:sldId id="256"/>
            <p14:sldId id="258"/>
          </p14:sldIdLst>
        </p14:section>
        <p14:section name="Phase 1" id="{2E8D6097-9959-BD48-9FC4-F038A1FAD58F}">
          <p14:sldIdLst>
            <p14:sldId id="259"/>
            <p14:sldId id="263"/>
            <p14:sldId id="316"/>
            <p14:sldId id="281"/>
            <p14:sldId id="315"/>
            <p14:sldId id="319"/>
            <p14:sldId id="318"/>
            <p14:sldId id="321"/>
          </p14:sldIdLst>
        </p14:section>
        <p14:section name="Phase 2" id="{EA5881CA-2974-D543-85A6-89AC2FABE8AA}">
          <p14:sldIdLst>
            <p14:sldId id="312"/>
            <p14:sldId id="329"/>
            <p14:sldId id="330"/>
            <p14:sldId id="331"/>
            <p14:sldId id="324"/>
            <p14:sldId id="332"/>
            <p14:sldId id="333"/>
            <p14:sldId id="334"/>
            <p14:sldId id="335"/>
            <p14:sldId id="336"/>
            <p14:sldId id="337"/>
            <p14:sldId id="342"/>
            <p14:sldId id="343"/>
            <p14:sldId id="320"/>
            <p14:sldId id="355"/>
            <p14:sldId id="354"/>
            <p14:sldId id="322"/>
            <p14:sldId id="323"/>
            <p14:sldId id="325"/>
            <p14:sldId id="344"/>
            <p14:sldId id="345"/>
            <p14:sldId id="346"/>
            <p14:sldId id="347"/>
            <p14:sldId id="348"/>
            <p14:sldId id="349"/>
            <p14:sldId id="350"/>
            <p14:sldId id="351"/>
          </p14:sldIdLst>
        </p14:section>
        <p14:section name="Phase 3" id="{BD6B4D84-35D4-A946-9AC0-D12671365FFC}">
          <p14:sldIdLst>
            <p14:sldId id="313"/>
          </p14:sldIdLst>
        </p14:section>
        <p14:section name="Phase 4" id="{F9AF6317-6A6A-2D4F-8081-0818DD4C07D5}">
          <p14:sldIdLst>
            <p14:sldId id="314"/>
            <p14:sldId id="339"/>
            <p14:sldId id="340"/>
            <p14:sldId id="341"/>
            <p14:sldId id="353"/>
            <p14:sldId id="338"/>
            <p14:sldId id="326"/>
            <p14:sldId id="327"/>
            <p14:sldId id="328"/>
            <p14:sldId id="358"/>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DB16DC-FD7D-4C88-892C-D848D5092F31}">
  <a:tblStyle styleId="{26DB16DC-FD7D-4C88-892C-D848D5092F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236"/>
  </p:normalViewPr>
  <p:slideViewPr>
    <p:cSldViewPr snapToGrid="0">
      <p:cViewPr varScale="1">
        <p:scale>
          <a:sx n="129" d="100"/>
          <a:sy n="129" d="100"/>
        </p:scale>
        <p:origin x="200"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4298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5048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9754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1742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1763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0655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4451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6919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8046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4638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f080b61eb8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f080b61eb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639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5624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8976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1564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3535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4661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5769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3487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456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83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eda0f9cbf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eda0f9cbf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9220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eda0f9cbf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eda0f9cbf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2340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eda0f9cbf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eda0f9cbf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693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9789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8705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60762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1254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5802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77520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1"/>
        <p:cNvGrpSpPr/>
        <p:nvPr/>
      </p:nvGrpSpPr>
      <p:grpSpPr>
        <a:xfrm>
          <a:off x="0" y="0"/>
          <a:ext cx="0" cy="0"/>
          <a:chOff x="0" y="0"/>
          <a:chExt cx="0" cy="0"/>
        </a:xfrm>
      </p:grpSpPr>
      <p:sp>
        <p:nvSpPr>
          <p:cNvPr id="2302" name="Google Shape;2302;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3" name="Google Shape;2303;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839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0923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9"/>
        <p:cNvGrpSpPr/>
        <p:nvPr/>
      </p:nvGrpSpPr>
      <p:grpSpPr>
        <a:xfrm>
          <a:off x="0" y="0"/>
          <a:ext cx="0" cy="0"/>
          <a:chOff x="0" y="0"/>
          <a:chExt cx="0" cy="0"/>
        </a:xfrm>
      </p:grpSpPr>
      <p:sp>
        <p:nvSpPr>
          <p:cNvPr id="3450" name="Google Shape;3450;gf0a4aa430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1" name="Google Shape;3451;gf0a4aa430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3815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7416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9754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416600" y="798338"/>
            <a:ext cx="4967100" cy="2937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416600" y="3925163"/>
            <a:ext cx="4733400" cy="4200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700" b="0">
                <a:solidFill>
                  <a:srgbClr val="152A00"/>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a:spcBef>
                <a:spcPts val="0"/>
              </a:spcBef>
              <a:spcAft>
                <a:spcPts val="0"/>
              </a:spcAft>
              <a:buSzPts val="1400"/>
              <a:buNone/>
              <a:defRPr sz="1100">
                <a:solidFill>
                  <a:srgbClr val="FBFBFB"/>
                </a:solidFill>
                <a:latin typeface="Audiowide"/>
                <a:ea typeface="Audiowide"/>
                <a:cs typeface="Audiowide"/>
                <a:sym typeface="Audiowid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11">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308150" y="1164363"/>
            <a:ext cx="3787500" cy="1948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8"/>
          <p:cNvSpPr txBox="1">
            <a:spLocks noGrp="1"/>
          </p:cNvSpPr>
          <p:nvPr>
            <p:ph type="subTitle" idx="1"/>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4" name="Google Shape;84;p18"/>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SECTION_TITLE_AND_DESCRIPTION_1_1">
    <p:spTree>
      <p:nvGrpSpPr>
        <p:cNvPr id="1" name="Shape 89"/>
        <p:cNvGrpSpPr/>
        <p:nvPr/>
      </p:nvGrpSpPr>
      <p:grpSpPr>
        <a:xfrm>
          <a:off x="0" y="0"/>
          <a:ext cx="0" cy="0"/>
          <a:chOff x="0" y="0"/>
          <a:chExt cx="0" cy="0"/>
        </a:xfrm>
      </p:grpSpPr>
      <p:sp>
        <p:nvSpPr>
          <p:cNvPr id="90" name="Google Shape;90;p20"/>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1" name="Google Shape;91;p20"/>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20"/>
          <p:cNvSpPr txBox="1">
            <a:spLocks noGrp="1"/>
          </p:cNvSpPr>
          <p:nvPr>
            <p:ph type="title"/>
          </p:nvPr>
        </p:nvSpPr>
        <p:spPr>
          <a:xfrm>
            <a:off x="2003400" y="1375700"/>
            <a:ext cx="5137200" cy="64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3" name="Google Shape;93;p20"/>
          <p:cNvSpPr txBox="1">
            <a:spLocks noGrp="1"/>
          </p:cNvSpPr>
          <p:nvPr>
            <p:ph type="subTitle" idx="3"/>
          </p:nvPr>
        </p:nvSpPr>
        <p:spPr>
          <a:xfrm>
            <a:off x="2003400" y="2237800"/>
            <a:ext cx="5137200" cy="15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2">
  <p:cSld name="CUSTOM_6_1_1_1">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756052" y="3342850"/>
            <a:ext cx="25005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3" name="Google Shape;133;p26"/>
          <p:cNvSpPr txBox="1">
            <a:spLocks noGrp="1"/>
          </p:cNvSpPr>
          <p:nvPr>
            <p:ph type="subTitle" idx="1"/>
          </p:nvPr>
        </p:nvSpPr>
        <p:spPr>
          <a:xfrm>
            <a:off x="756052" y="3558600"/>
            <a:ext cx="25005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6"/>
          <p:cNvSpPr txBox="1">
            <a:spLocks noGrp="1"/>
          </p:cNvSpPr>
          <p:nvPr>
            <p:ph type="title" idx="2"/>
          </p:nvPr>
        </p:nvSpPr>
        <p:spPr>
          <a:xfrm>
            <a:off x="3321752" y="3342850"/>
            <a:ext cx="25005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5" name="Google Shape;135;p26"/>
          <p:cNvSpPr txBox="1">
            <a:spLocks noGrp="1"/>
          </p:cNvSpPr>
          <p:nvPr>
            <p:ph type="subTitle" idx="3"/>
          </p:nvPr>
        </p:nvSpPr>
        <p:spPr>
          <a:xfrm>
            <a:off x="3321752" y="3560392"/>
            <a:ext cx="25005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6"/>
          <p:cNvSpPr txBox="1">
            <a:spLocks noGrp="1"/>
          </p:cNvSpPr>
          <p:nvPr>
            <p:ph type="title" idx="4"/>
          </p:nvPr>
        </p:nvSpPr>
        <p:spPr>
          <a:xfrm>
            <a:off x="5887450" y="3342850"/>
            <a:ext cx="25005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7" name="Google Shape;137;p26"/>
          <p:cNvSpPr txBox="1">
            <a:spLocks noGrp="1"/>
          </p:cNvSpPr>
          <p:nvPr>
            <p:ph type="subTitle" idx="5"/>
          </p:nvPr>
        </p:nvSpPr>
        <p:spPr>
          <a:xfrm>
            <a:off x="5887450" y="3560392"/>
            <a:ext cx="25005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6"/>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6"/>
          <p:cNvSpPr txBox="1">
            <a:spLocks noGrp="1"/>
          </p:cNvSpPr>
          <p:nvPr>
            <p:ph type="subTitle" idx="7"/>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4"/>
        <p:cNvGrpSpPr/>
        <p:nvPr/>
      </p:nvGrpSpPr>
      <p:grpSpPr>
        <a:xfrm>
          <a:off x="0" y="0"/>
          <a:ext cx="0" cy="0"/>
          <a:chOff x="0" y="0"/>
          <a:chExt cx="0" cy="0"/>
        </a:xfrm>
      </p:grpSpPr>
      <p:sp>
        <p:nvSpPr>
          <p:cNvPr id="195" name="Google Shape;195;p32"/>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6" name="Google Shape;196;p32"/>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7" name="Google Shape;197;p32"/>
          <p:cNvGrpSpPr/>
          <p:nvPr/>
        </p:nvGrpSpPr>
        <p:grpSpPr>
          <a:xfrm rot="-1109563">
            <a:off x="8373623" y="649636"/>
            <a:ext cx="336179" cy="627882"/>
            <a:chOff x="2777825" y="2491525"/>
            <a:chExt cx="133975" cy="250225"/>
          </a:xfrm>
        </p:grpSpPr>
        <p:sp>
          <p:nvSpPr>
            <p:cNvPr id="198" name="Google Shape;198;p32"/>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32"/>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32"/>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32"/>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32"/>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32"/>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32"/>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32"/>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32"/>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32"/>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32"/>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32"/>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32"/>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32"/>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32"/>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32"/>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32"/>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32"/>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32"/>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32"/>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32"/>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32"/>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32"/>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32"/>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2" name="Google Shape;222;p32"/>
          <p:cNvGrpSpPr/>
          <p:nvPr/>
        </p:nvGrpSpPr>
        <p:grpSpPr>
          <a:xfrm rot="455736">
            <a:off x="8189160" y="3739255"/>
            <a:ext cx="705102" cy="1077359"/>
            <a:chOff x="7425079" y="1535350"/>
            <a:chExt cx="1795775" cy="2743848"/>
          </a:xfrm>
        </p:grpSpPr>
        <p:sp>
          <p:nvSpPr>
            <p:cNvPr id="223" name="Google Shape;223;p32"/>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32"/>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32"/>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32"/>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32"/>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32"/>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32"/>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32"/>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32"/>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32"/>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2"/>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4" name="Google Shape;234;p32"/>
          <p:cNvGrpSpPr/>
          <p:nvPr/>
        </p:nvGrpSpPr>
        <p:grpSpPr>
          <a:xfrm rot="-358515">
            <a:off x="209556" y="3521316"/>
            <a:ext cx="580006" cy="1078680"/>
            <a:chOff x="155093" y="1497363"/>
            <a:chExt cx="673109" cy="1251832"/>
          </a:xfrm>
        </p:grpSpPr>
        <p:sp>
          <p:nvSpPr>
            <p:cNvPr id="235" name="Google Shape;235;p32"/>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2"/>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32"/>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32"/>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32"/>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32"/>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32"/>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32"/>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3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32"/>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32"/>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32"/>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32"/>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32"/>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32"/>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32"/>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32"/>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32"/>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32"/>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2"/>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3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6" name="Google Shape;256;p32"/>
          <p:cNvGrpSpPr/>
          <p:nvPr/>
        </p:nvGrpSpPr>
        <p:grpSpPr>
          <a:xfrm rot="623295">
            <a:off x="184685" y="281341"/>
            <a:ext cx="764908" cy="764723"/>
            <a:chOff x="-13250" y="2940250"/>
            <a:chExt cx="995857" cy="995617"/>
          </a:xfrm>
        </p:grpSpPr>
        <p:sp>
          <p:nvSpPr>
            <p:cNvPr id="257" name="Google Shape;257;p32"/>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32"/>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32"/>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2"/>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32"/>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2"/>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2"/>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32"/>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32"/>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32"/>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32"/>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32"/>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32"/>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32"/>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32"/>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32"/>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32"/>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32"/>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32"/>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77"/>
        <p:cNvGrpSpPr/>
        <p:nvPr/>
      </p:nvGrpSpPr>
      <p:grpSpPr>
        <a:xfrm>
          <a:off x="0" y="0"/>
          <a:ext cx="0" cy="0"/>
          <a:chOff x="0" y="0"/>
          <a:chExt cx="0" cy="0"/>
        </a:xfrm>
      </p:grpSpPr>
      <p:sp>
        <p:nvSpPr>
          <p:cNvPr id="278" name="Google Shape;278;p33"/>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79" name="Google Shape;279;p33"/>
          <p:cNvGrpSpPr/>
          <p:nvPr/>
        </p:nvGrpSpPr>
        <p:grpSpPr>
          <a:xfrm rot="-1468270">
            <a:off x="8523989" y="197296"/>
            <a:ext cx="336045" cy="627991"/>
            <a:chOff x="3091250" y="2515500"/>
            <a:chExt cx="133925" cy="250275"/>
          </a:xfrm>
        </p:grpSpPr>
        <p:sp>
          <p:nvSpPr>
            <p:cNvPr id="280" name="Google Shape;280;p33"/>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33"/>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33"/>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33"/>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33"/>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33"/>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33"/>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33"/>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33"/>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33"/>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33"/>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33"/>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33"/>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33"/>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33"/>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33"/>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33"/>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33"/>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33"/>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33"/>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33"/>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3"/>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33"/>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33"/>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4" name="Google Shape;304;p33"/>
          <p:cNvGrpSpPr/>
          <p:nvPr/>
        </p:nvGrpSpPr>
        <p:grpSpPr>
          <a:xfrm rot="841025">
            <a:off x="194732" y="296810"/>
            <a:ext cx="447275" cy="625913"/>
            <a:chOff x="7877949" y="4508284"/>
            <a:chExt cx="560451" cy="784290"/>
          </a:xfrm>
        </p:grpSpPr>
        <p:sp>
          <p:nvSpPr>
            <p:cNvPr id="305" name="Google Shape;305;p33"/>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33"/>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33"/>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33"/>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33"/>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33"/>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33"/>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33"/>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33"/>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33"/>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33"/>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33"/>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33"/>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33"/>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33"/>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33"/>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21" name="Google Shape;321;p33"/>
          <p:cNvGrpSpPr/>
          <p:nvPr/>
        </p:nvGrpSpPr>
        <p:grpSpPr>
          <a:xfrm rot="-1604192">
            <a:off x="8597972" y="4384595"/>
            <a:ext cx="333773" cy="638893"/>
            <a:chOff x="6692313" y="4433554"/>
            <a:chExt cx="421445" cy="806710"/>
          </a:xfrm>
        </p:grpSpPr>
        <p:sp>
          <p:nvSpPr>
            <p:cNvPr id="322" name="Google Shape;322;p3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3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3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3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3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3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28" name="Google Shape;328;p33"/>
          <p:cNvGrpSpPr/>
          <p:nvPr/>
        </p:nvGrpSpPr>
        <p:grpSpPr>
          <a:xfrm rot="-1396822">
            <a:off x="175863" y="4551368"/>
            <a:ext cx="680708" cy="394596"/>
            <a:chOff x="753489" y="4226263"/>
            <a:chExt cx="924843" cy="536117"/>
          </a:xfrm>
        </p:grpSpPr>
        <p:sp>
          <p:nvSpPr>
            <p:cNvPr id="329" name="Google Shape;329;p33"/>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33"/>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33"/>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851050" y="2381675"/>
            <a:ext cx="4633800" cy="954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970800" y="932375"/>
            <a:ext cx="1371000" cy="102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851050" y="3572075"/>
            <a:ext cx="4633800" cy="461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7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txBox="1">
            <a:spLocks noGrp="1"/>
          </p:cNvSpPr>
          <p:nvPr>
            <p:ph type="subTitle" idx="3"/>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body" idx="1"/>
          </p:nvPr>
        </p:nvSpPr>
        <p:spPr>
          <a:xfrm>
            <a:off x="743976" y="1577800"/>
            <a:ext cx="3667200" cy="2694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Anaheim"/>
              <a:buChar char="●"/>
              <a:defRPr b="0"/>
            </a:lvl1pPr>
            <a:lvl2pPr marL="914400" lvl="1" indent="-317500" rtl="0">
              <a:lnSpc>
                <a:spcPct val="115000"/>
              </a:lnSpc>
              <a:spcBef>
                <a:spcPts val="0"/>
              </a:spcBef>
              <a:spcAft>
                <a:spcPts val="0"/>
              </a:spcAft>
              <a:buClr>
                <a:srgbClr val="595959"/>
              </a:buClr>
              <a:buSzPts val="1400"/>
              <a:buFont typeface="Anaheim"/>
              <a:buChar char="○"/>
              <a:defRPr/>
            </a:lvl2pPr>
            <a:lvl3pPr marL="1371600" lvl="2" indent="-317500" rtl="0">
              <a:lnSpc>
                <a:spcPct val="115000"/>
              </a:lnSpc>
              <a:spcBef>
                <a:spcPts val="0"/>
              </a:spcBef>
              <a:spcAft>
                <a:spcPts val="0"/>
              </a:spcAft>
              <a:buClr>
                <a:srgbClr val="595959"/>
              </a:buClr>
              <a:buSzPts val="1400"/>
              <a:buFont typeface="Anaheim"/>
              <a:buChar char="■"/>
              <a:defRPr/>
            </a:lvl3pPr>
            <a:lvl4pPr marL="1828800" lvl="3" indent="-317500" rtl="0">
              <a:lnSpc>
                <a:spcPct val="115000"/>
              </a:lnSpc>
              <a:spcBef>
                <a:spcPts val="0"/>
              </a:spcBef>
              <a:spcAft>
                <a:spcPts val="0"/>
              </a:spcAft>
              <a:buClr>
                <a:srgbClr val="595959"/>
              </a:buClr>
              <a:buSzPts val="1400"/>
              <a:buFont typeface="Anaheim"/>
              <a:buChar char="●"/>
              <a:defRPr/>
            </a:lvl4pPr>
            <a:lvl5pPr marL="2286000" lvl="4" indent="-317500" rtl="0">
              <a:lnSpc>
                <a:spcPct val="115000"/>
              </a:lnSpc>
              <a:spcBef>
                <a:spcPts val="0"/>
              </a:spcBef>
              <a:spcAft>
                <a:spcPts val="0"/>
              </a:spcAft>
              <a:buClr>
                <a:srgbClr val="595959"/>
              </a:buClr>
              <a:buSzPts val="1400"/>
              <a:buFont typeface="Anaheim"/>
              <a:buChar char="○"/>
              <a:defRPr/>
            </a:lvl5pPr>
            <a:lvl6pPr marL="2743200" lvl="5" indent="-317500" rtl="0">
              <a:lnSpc>
                <a:spcPct val="115000"/>
              </a:lnSpc>
              <a:spcBef>
                <a:spcPts val="0"/>
              </a:spcBef>
              <a:spcAft>
                <a:spcPts val="0"/>
              </a:spcAft>
              <a:buClr>
                <a:srgbClr val="595959"/>
              </a:buClr>
              <a:buSzPts val="1400"/>
              <a:buFont typeface="Anaheim"/>
              <a:buChar char="■"/>
              <a:defRPr/>
            </a:lvl6pPr>
            <a:lvl7pPr marL="3200400" lvl="6" indent="-317500" rtl="0">
              <a:lnSpc>
                <a:spcPct val="115000"/>
              </a:lnSpc>
              <a:spcBef>
                <a:spcPts val="0"/>
              </a:spcBef>
              <a:spcAft>
                <a:spcPts val="0"/>
              </a:spcAft>
              <a:buClr>
                <a:srgbClr val="595959"/>
              </a:buClr>
              <a:buSzPts val="1400"/>
              <a:buFont typeface="Anaheim"/>
              <a:buChar char="●"/>
              <a:defRPr/>
            </a:lvl7pPr>
            <a:lvl8pPr marL="3657600" lvl="7" indent="-317500" rtl="0">
              <a:lnSpc>
                <a:spcPct val="115000"/>
              </a:lnSpc>
              <a:spcBef>
                <a:spcPts val="0"/>
              </a:spcBef>
              <a:spcAft>
                <a:spcPts val="0"/>
              </a:spcAft>
              <a:buClr>
                <a:srgbClr val="595959"/>
              </a:buClr>
              <a:buSzPts val="1400"/>
              <a:buFont typeface="Anaheim"/>
              <a:buChar char="○"/>
              <a:defRPr/>
            </a:lvl8pPr>
            <a:lvl9pPr marL="4114800" lvl="8" indent="-317500" rtl="0">
              <a:lnSpc>
                <a:spcPct val="115000"/>
              </a:lnSpc>
              <a:spcBef>
                <a:spcPts val="0"/>
              </a:spcBef>
              <a:spcAft>
                <a:spcPts val="0"/>
              </a:spcAft>
              <a:buClr>
                <a:srgbClr val="595959"/>
              </a:buClr>
              <a:buSzPts val="1400"/>
              <a:buFont typeface="Anaheim"/>
              <a:buChar char="■"/>
              <a:defRPr/>
            </a:lvl9pPr>
          </a:lstStyle>
          <a:p>
            <a:endParaRPr/>
          </a:p>
        </p:txBody>
      </p:sp>
      <p:sp>
        <p:nvSpPr>
          <p:cNvPr id="32" name="Google Shape;32;p7"/>
          <p:cNvSpPr txBox="1">
            <a:spLocks noGrp="1"/>
          </p:cNvSpPr>
          <p:nvPr>
            <p:ph type="title"/>
          </p:nvPr>
        </p:nvSpPr>
        <p:spPr>
          <a:xfrm>
            <a:off x="734975" y="465425"/>
            <a:ext cx="3667200" cy="571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7"/>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8"/>
          <p:cNvSpPr txBox="1">
            <a:spLocks noGrp="1"/>
          </p:cNvSpPr>
          <p:nvPr>
            <p:ph type="subTitle" idx="2"/>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 name="Google Shape;37;p8"/>
          <p:cNvSpPr txBox="1">
            <a:spLocks noGrp="1"/>
          </p:cNvSpPr>
          <p:nvPr>
            <p:ph type="title"/>
          </p:nvPr>
        </p:nvSpPr>
        <p:spPr>
          <a:xfrm>
            <a:off x="979500" y="1653763"/>
            <a:ext cx="7185000" cy="219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734975" y="571500"/>
            <a:ext cx="2681700" cy="15228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200"/>
              <a:buNone/>
              <a:defRPr sz="2400">
                <a:solidFill>
                  <a:schemeClr val="accent6"/>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4" name="Google Shape;44;p10"/>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 name="Google Shape;45;p10"/>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734975" y="1597663"/>
            <a:ext cx="7674000" cy="1133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300">
                <a:solidFill>
                  <a:schemeClr val="accent6"/>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734975" y="3121800"/>
            <a:ext cx="7674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7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 name="Google Shape;49;p11"/>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 name="Google Shape;50;p11"/>
          <p:cNvSpPr txBox="1">
            <a:spLocks noGrp="1"/>
          </p:cNvSpPr>
          <p:nvPr>
            <p:ph type="subTitle" idx="3"/>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2"/>
        <p:cNvGrpSpPr/>
        <p:nvPr/>
      </p:nvGrpSpPr>
      <p:grpSpPr>
        <a:xfrm>
          <a:off x="0" y="0"/>
          <a:ext cx="0" cy="0"/>
          <a:chOff x="0" y="0"/>
          <a:chExt cx="0" cy="0"/>
        </a:xfrm>
      </p:grpSpPr>
      <p:sp>
        <p:nvSpPr>
          <p:cNvPr id="53" name="Google Shape;53;p13"/>
          <p:cNvSpPr txBox="1">
            <a:spLocks noGrp="1"/>
          </p:cNvSpPr>
          <p:nvPr>
            <p:ph type="subTitle" idx="1"/>
          </p:nvPr>
        </p:nvSpPr>
        <p:spPr>
          <a:xfrm>
            <a:off x="949636" y="2045050"/>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54" name="Google Shape;54;p13"/>
          <p:cNvSpPr txBox="1">
            <a:spLocks noGrp="1"/>
          </p:cNvSpPr>
          <p:nvPr>
            <p:ph type="subTitle" idx="2"/>
          </p:nvPr>
        </p:nvSpPr>
        <p:spPr>
          <a:xfrm>
            <a:off x="1526536" y="2328302"/>
            <a:ext cx="2431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5" name="Google Shape;55;p13"/>
          <p:cNvSpPr txBox="1">
            <a:spLocks noGrp="1"/>
          </p:cNvSpPr>
          <p:nvPr>
            <p:ph type="title" hasCustomPrompt="1"/>
          </p:nvPr>
        </p:nvSpPr>
        <p:spPr>
          <a:xfrm>
            <a:off x="2287786" y="1383917"/>
            <a:ext cx="9087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56" name="Google Shape;56;p13"/>
          <p:cNvSpPr txBox="1">
            <a:spLocks noGrp="1"/>
          </p:cNvSpPr>
          <p:nvPr>
            <p:ph type="subTitle" idx="3"/>
          </p:nvPr>
        </p:nvSpPr>
        <p:spPr>
          <a:xfrm>
            <a:off x="949636" y="3747276"/>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57" name="Google Shape;57;p13"/>
          <p:cNvSpPr txBox="1">
            <a:spLocks noGrp="1"/>
          </p:cNvSpPr>
          <p:nvPr>
            <p:ph type="subTitle" idx="4"/>
          </p:nvPr>
        </p:nvSpPr>
        <p:spPr>
          <a:xfrm>
            <a:off x="1526536" y="4041475"/>
            <a:ext cx="2431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8" name="Google Shape;58;p13"/>
          <p:cNvSpPr txBox="1">
            <a:spLocks noGrp="1"/>
          </p:cNvSpPr>
          <p:nvPr>
            <p:ph type="title" idx="5" hasCustomPrompt="1"/>
          </p:nvPr>
        </p:nvSpPr>
        <p:spPr>
          <a:xfrm>
            <a:off x="2287786" y="3101086"/>
            <a:ext cx="9087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59" name="Google Shape;59;p13"/>
          <p:cNvSpPr txBox="1">
            <a:spLocks noGrp="1"/>
          </p:cNvSpPr>
          <p:nvPr>
            <p:ph type="subTitle" idx="6"/>
          </p:nvPr>
        </p:nvSpPr>
        <p:spPr>
          <a:xfrm>
            <a:off x="4609425" y="2045050"/>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dk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60" name="Google Shape;60;p13"/>
          <p:cNvSpPr txBox="1">
            <a:spLocks noGrp="1"/>
          </p:cNvSpPr>
          <p:nvPr>
            <p:ph type="subTitle" idx="7"/>
          </p:nvPr>
        </p:nvSpPr>
        <p:spPr>
          <a:xfrm>
            <a:off x="5188875" y="2328309"/>
            <a:ext cx="24261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 name="Google Shape;61;p13"/>
          <p:cNvSpPr txBox="1">
            <a:spLocks noGrp="1"/>
          </p:cNvSpPr>
          <p:nvPr>
            <p:ph type="title" idx="8" hasCustomPrompt="1"/>
          </p:nvPr>
        </p:nvSpPr>
        <p:spPr>
          <a:xfrm>
            <a:off x="5950875" y="1383917"/>
            <a:ext cx="902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62" name="Google Shape;62;p13"/>
          <p:cNvSpPr txBox="1">
            <a:spLocks noGrp="1"/>
          </p:cNvSpPr>
          <p:nvPr>
            <p:ph type="subTitle" idx="9"/>
          </p:nvPr>
        </p:nvSpPr>
        <p:spPr>
          <a:xfrm>
            <a:off x="4609425" y="3747275"/>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63" name="Google Shape;63;p13"/>
          <p:cNvSpPr txBox="1">
            <a:spLocks noGrp="1"/>
          </p:cNvSpPr>
          <p:nvPr>
            <p:ph type="subTitle" idx="13"/>
          </p:nvPr>
        </p:nvSpPr>
        <p:spPr>
          <a:xfrm>
            <a:off x="5188875" y="4041477"/>
            <a:ext cx="24261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4" name="Google Shape;64;p13"/>
          <p:cNvSpPr txBox="1">
            <a:spLocks noGrp="1"/>
          </p:cNvSpPr>
          <p:nvPr>
            <p:ph type="title" idx="14" hasCustomPrompt="1"/>
          </p:nvPr>
        </p:nvSpPr>
        <p:spPr>
          <a:xfrm>
            <a:off x="5950875" y="3101086"/>
            <a:ext cx="902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65" name="Google Shape;65;p13"/>
          <p:cNvSpPr txBox="1">
            <a:spLocks noGrp="1"/>
          </p:cNvSpPr>
          <p:nvPr>
            <p:ph type="title" idx="15"/>
          </p:nvPr>
        </p:nvSpPr>
        <p:spPr>
          <a:xfrm>
            <a:off x="733950" y="457200"/>
            <a:ext cx="7676100" cy="52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13"/>
          <p:cNvSpPr txBox="1">
            <a:spLocks noGrp="1"/>
          </p:cNvSpPr>
          <p:nvPr>
            <p:ph type="subTitle" idx="16"/>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17"/>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B0C5D9">
            <a:alpha val="648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udiowide"/>
              <a:buNone/>
              <a:defRPr sz="3200">
                <a:solidFill>
                  <a:schemeClr val="dk1"/>
                </a:solidFill>
                <a:latin typeface="Audiowide"/>
                <a:ea typeface="Audiowide"/>
                <a:cs typeface="Audiowide"/>
                <a:sym typeface="Audiowide"/>
              </a:defRPr>
            </a:lvl1pPr>
            <a:lvl2pPr lvl="1"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1pPr>
            <a:lvl2pPr marL="914400" lvl="1"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2pPr>
            <a:lvl3pPr marL="1371600" lvl="2"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3pPr>
            <a:lvl4pPr marL="1828800" lvl="3"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4pPr>
            <a:lvl5pPr marL="2286000" lvl="4"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5pPr>
            <a:lvl6pPr marL="2743200" lvl="5"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6pPr>
            <a:lvl7pPr marL="3200400" lvl="6"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7pPr>
            <a:lvl8pPr marL="3657600" lvl="7"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8pPr>
            <a:lvl9pPr marL="4114800" lvl="8"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6" r:id="rId5"/>
    <p:sldLayoutId id="2147483657" r:id="rId6"/>
    <p:sldLayoutId id="2147483658" r:id="rId7"/>
    <p:sldLayoutId id="2147483659" r:id="rId8"/>
    <p:sldLayoutId id="2147483663" r:id="rId9"/>
    <p:sldLayoutId id="2147483664" r:id="rId10"/>
    <p:sldLayoutId id="2147483666" r:id="rId11"/>
    <p:sldLayoutId id="2147483672" r:id="rId12"/>
    <p:sldLayoutId id="2147483678" r:id="rId13"/>
    <p:sldLayoutId id="214748367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forms/d/e/1FAIpQLSc17gfkvEtYazv0tBrEPt2lUTMuZrXlmok0EfMYqPqD_H314Q/viewform"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hyperlink" Target="https://github.com/Durgnan/HCI-Design-Challenge/blob/master/Poster_Group29.pdf"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Durgnan/HCI-Design-Challenge/blob/master/Poster_Group29.pdf" TargetMode="External"/><Relationship Id="rId7" Type="http://schemas.openxmlformats.org/officeDocument/2006/relationships/hyperlink" Target="https://trello.com/invite/b/qM78iMAf/ATTIbc746927ea16d5207e4f71d1fe03ff8b2D52B4EB/hci-design-challenge" TargetMode="External"/><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hyperlink" Target="https://www.figma.com/file/YhKZ5LF2XnbotgVpVQ4H3q/HCI-Project?type=design&amp;node-id=0%3A1&amp;mode=design&amp;t=XsImr00raZrUR1bO-1" TargetMode="External"/><Relationship Id="rId5" Type="http://schemas.openxmlformats.org/officeDocument/2006/relationships/hyperlink" Target="https://miro.com/app/board/uXjVNTDfrpo=/?share_link_id=263768480081" TargetMode="External"/><Relationship Id="rId4" Type="http://schemas.openxmlformats.org/officeDocument/2006/relationships/hyperlink" Target="https://github.com/Durgnan/HCI-Design-Challenge"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enphase.com/"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7"/>
          <p:cNvSpPr txBox="1">
            <a:spLocks noGrp="1"/>
          </p:cNvSpPr>
          <p:nvPr>
            <p:ph type="ctrTitle"/>
          </p:nvPr>
        </p:nvSpPr>
        <p:spPr>
          <a:xfrm>
            <a:off x="3416599" y="798338"/>
            <a:ext cx="5132113" cy="293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500" dirty="0"/>
              <a:t>HCI DESIGN CHALLENGE </a:t>
            </a:r>
            <a:br>
              <a:rPr lang="en" sz="4300" dirty="0"/>
            </a:br>
            <a:r>
              <a:rPr lang="en" sz="5000" dirty="0">
                <a:solidFill>
                  <a:schemeClr val="dk2"/>
                </a:solidFill>
              </a:rPr>
              <a:t>GROUP #29</a:t>
            </a:r>
            <a:endParaRPr sz="5000" dirty="0">
              <a:solidFill>
                <a:schemeClr val="dk2"/>
              </a:solidFill>
            </a:endParaRPr>
          </a:p>
        </p:txBody>
      </p:sp>
      <p:sp>
        <p:nvSpPr>
          <p:cNvPr id="343" name="Google Shape;343;p37"/>
          <p:cNvSpPr txBox="1">
            <a:spLocks noGrp="1"/>
          </p:cNvSpPr>
          <p:nvPr>
            <p:ph type="subTitle" idx="1"/>
          </p:nvPr>
        </p:nvSpPr>
        <p:spPr>
          <a:xfrm>
            <a:off x="3416600" y="3925163"/>
            <a:ext cx="4733400" cy="4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Live on Sunshine</a:t>
            </a:r>
            <a:endParaRPr dirty="0"/>
          </a:p>
        </p:txBody>
      </p:sp>
      <p:cxnSp>
        <p:nvCxnSpPr>
          <p:cNvPr id="344" name="Google Shape;344;p37"/>
          <p:cNvCxnSpPr/>
          <p:nvPr/>
        </p:nvCxnSpPr>
        <p:spPr>
          <a:xfrm>
            <a:off x="3492800" y="3811513"/>
            <a:ext cx="4473600" cy="0"/>
          </a:xfrm>
          <a:prstGeom prst="straightConnector1">
            <a:avLst/>
          </a:prstGeom>
          <a:noFill/>
          <a:ln w="19050" cap="flat" cmpd="sng">
            <a:solidFill>
              <a:srgbClr val="376D00"/>
            </a:solidFill>
            <a:prstDash val="solid"/>
            <a:round/>
            <a:headEnd type="none" w="med" len="med"/>
            <a:tailEnd type="none" w="med" len="med"/>
          </a:ln>
        </p:spPr>
      </p:cxnSp>
      <p:sp>
        <p:nvSpPr>
          <p:cNvPr id="345" name="Google Shape;345;p37"/>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ASHUTOSH PANDA – DURGESH NANDAN – MALIK OSENI – ROHAN BHUJBAL – VEDANT PARAB</a:t>
            </a:r>
            <a:endParaRPr dirty="0"/>
          </a:p>
        </p:txBody>
      </p:sp>
      <p:grpSp>
        <p:nvGrpSpPr>
          <p:cNvPr id="346" name="Google Shape;346;p37"/>
          <p:cNvGrpSpPr/>
          <p:nvPr/>
        </p:nvGrpSpPr>
        <p:grpSpPr>
          <a:xfrm rot="-1400235">
            <a:off x="315631" y="376350"/>
            <a:ext cx="773329" cy="390284"/>
            <a:chOff x="3074383" y="127425"/>
            <a:chExt cx="1048062" cy="528936"/>
          </a:xfrm>
        </p:grpSpPr>
        <p:sp>
          <p:nvSpPr>
            <p:cNvPr id="347" name="Google Shape;347;p37"/>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37"/>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37"/>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37"/>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1" name="Google Shape;351;p37"/>
          <p:cNvGrpSpPr/>
          <p:nvPr/>
        </p:nvGrpSpPr>
        <p:grpSpPr>
          <a:xfrm rot="-1649405">
            <a:off x="1002560" y="3265551"/>
            <a:ext cx="538731" cy="1291146"/>
            <a:chOff x="1358750" y="1482752"/>
            <a:chExt cx="538725" cy="1291133"/>
          </a:xfrm>
        </p:grpSpPr>
        <p:sp>
          <p:nvSpPr>
            <p:cNvPr id="352" name="Google Shape;352;p37"/>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37"/>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37"/>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37"/>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37"/>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37"/>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37"/>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37"/>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37"/>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37"/>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37"/>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3" name="Google Shape;363;p37"/>
          <p:cNvGrpSpPr/>
          <p:nvPr/>
        </p:nvGrpSpPr>
        <p:grpSpPr>
          <a:xfrm rot="914808">
            <a:off x="1694044" y="741640"/>
            <a:ext cx="1439462" cy="1086218"/>
            <a:chOff x="3262265" y="850500"/>
            <a:chExt cx="917242" cy="692139"/>
          </a:xfrm>
        </p:grpSpPr>
        <p:sp>
          <p:nvSpPr>
            <p:cNvPr id="364" name="Google Shape;364;p37"/>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37"/>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37"/>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7"/>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37"/>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37"/>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37"/>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37"/>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37"/>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37"/>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37"/>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37"/>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37"/>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37"/>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37"/>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37"/>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37"/>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1" name="Google Shape;381;p37"/>
          <p:cNvGrpSpPr/>
          <p:nvPr/>
        </p:nvGrpSpPr>
        <p:grpSpPr>
          <a:xfrm rot="-1098379">
            <a:off x="655152" y="1390503"/>
            <a:ext cx="621250" cy="1376918"/>
            <a:chOff x="193568" y="114250"/>
            <a:chExt cx="537852" cy="1192078"/>
          </a:xfrm>
        </p:grpSpPr>
        <p:grpSp>
          <p:nvGrpSpPr>
            <p:cNvPr id="382" name="Google Shape;382;p37"/>
            <p:cNvGrpSpPr/>
            <p:nvPr/>
          </p:nvGrpSpPr>
          <p:grpSpPr>
            <a:xfrm>
              <a:off x="197025" y="114250"/>
              <a:ext cx="533468" cy="1191749"/>
              <a:chOff x="3325476" y="437723"/>
              <a:chExt cx="130800" cy="292203"/>
            </a:xfrm>
          </p:grpSpPr>
          <p:sp>
            <p:nvSpPr>
              <p:cNvPr id="383" name="Google Shape;383;p37"/>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37"/>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5" name="Google Shape;385;p37"/>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37"/>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37"/>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37"/>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37"/>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37"/>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37"/>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37"/>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37"/>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7"/>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37"/>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37"/>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37"/>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37"/>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37"/>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37"/>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37"/>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2" name="Google Shape;402;p37"/>
            <p:cNvGrpSpPr/>
            <p:nvPr/>
          </p:nvGrpSpPr>
          <p:grpSpPr>
            <a:xfrm>
              <a:off x="356710" y="781625"/>
              <a:ext cx="212185" cy="190467"/>
              <a:chOff x="356710" y="781625"/>
              <a:chExt cx="212185" cy="190467"/>
            </a:xfrm>
          </p:grpSpPr>
          <p:sp>
            <p:nvSpPr>
              <p:cNvPr id="403" name="Google Shape;403;p37"/>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37"/>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37"/>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37"/>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7"/>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7"/>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7"/>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37"/>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37"/>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12" name="Google Shape;412;p37"/>
          <p:cNvGrpSpPr/>
          <p:nvPr/>
        </p:nvGrpSpPr>
        <p:grpSpPr>
          <a:xfrm rot="-1182931">
            <a:off x="7828905" y="371086"/>
            <a:ext cx="839843" cy="839641"/>
            <a:chOff x="-13250" y="2940250"/>
            <a:chExt cx="995857" cy="995617"/>
          </a:xfrm>
        </p:grpSpPr>
        <p:sp>
          <p:nvSpPr>
            <p:cNvPr id="413" name="Google Shape;413;p37"/>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37"/>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37"/>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37"/>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37"/>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37"/>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37"/>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37"/>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37"/>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37"/>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37"/>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37"/>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37"/>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37"/>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37"/>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37"/>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37"/>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37"/>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37"/>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37"/>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3" name="Google Shape;433;p37"/>
          <p:cNvGrpSpPr/>
          <p:nvPr/>
        </p:nvGrpSpPr>
        <p:grpSpPr>
          <a:xfrm rot="880694">
            <a:off x="2157409" y="2654579"/>
            <a:ext cx="773047" cy="1192119"/>
            <a:chOff x="864725" y="114250"/>
            <a:chExt cx="773019" cy="1192075"/>
          </a:xfrm>
        </p:grpSpPr>
        <p:sp>
          <p:nvSpPr>
            <p:cNvPr id="434" name="Google Shape;434;p37"/>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37"/>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37"/>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37"/>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37"/>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37"/>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37"/>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37"/>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37"/>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37"/>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37"/>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37"/>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37"/>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37"/>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37"/>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Final Idea cont.</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algn="l"/>
            <a:r>
              <a:rPr lang="en-GB" sz="1400" dirty="0"/>
              <a:t>Recognizing the strengths of both ideas, we devised a</a:t>
            </a:r>
          </a:p>
          <a:p>
            <a:pPr algn="l"/>
            <a:r>
              <a:rPr lang="en-GB" sz="1400" dirty="0"/>
              <a:t>synergistic approach through gamification. In this system,</a:t>
            </a:r>
          </a:p>
          <a:p>
            <a:pPr algn="l"/>
            <a:r>
              <a:rPr lang="en-GB" sz="1400" dirty="0"/>
              <a:t>users can trade and share energy, acquire gardening skills,</a:t>
            </a:r>
          </a:p>
          <a:p>
            <a:pPr algn="l"/>
            <a:r>
              <a:rPr lang="en-GB" sz="1400" dirty="0"/>
              <a:t>and support farmers to enhance yields, all while earning</a:t>
            </a:r>
          </a:p>
          <a:p>
            <a:pPr algn="l"/>
            <a:r>
              <a:rPr lang="en-GB" sz="1400" dirty="0"/>
              <a:t>reward tokens for completing gardening tasks. This</a:t>
            </a:r>
          </a:p>
          <a:p>
            <a:pPr algn="l"/>
            <a:r>
              <a:rPr lang="en-GB" sz="1400" dirty="0"/>
              <a:t>integrated solution addresses the initial problem statement</a:t>
            </a:r>
          </a:p>
          <a:p>
            <a:pPr algn="l"/>
            <a:r>
              <a:rPr lang="en-GB" sz="1400" dirty="0"/>
              <a:t>and leverages the strengths of both concepts.</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781557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431394"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2</a:t>
            </a:r>
            <a:br>
              <a:rPr lang="en" dirty="0"/>
            </a:br>
            <a:r>
              <a:rPr lang="en" dirty="0">
                <a:solidFill>
                  <a:schemeClr val="dk2"/>
                </a:solidFill>
              </a:rPr>
              <a:t>Background Research, Understanding Users and Personas</a:t>
            </a:r>
            <a:endParaRPr i="1" dirty="0">
              <a:solidFill>
                <a:schemeClr val="dk2"/>
              </a:solidFill>
            </a:endParaRPr>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Picture 3" descr="A white outline of two heads with arrows around them&#10;&#10;Description automatically generated">
            <a:extLst>
              <a:ext uri="{FF2B5EF4-FFF2-40B4-BE49-F238E27FC236}">
                <a16:creationId xmlns:a16="http://schemas.microsoft.com/office/drawing/2014/main" id="{F9A0EC3D-7ABD-4260-B3C7-27BD00E09C78}"/>
              </a:ext>
            </a:extLst>
          </p:cNvPr>
          <p:cNvPicPr>
            <a:picLocks noChangeAspect="1"/>
          </p:cNvPicPr>
          <p:nvPr/>
        </p:nvPicPr>
        <p:blipFill>
          <a:blip r:embed="rId3"/>
          <a:stretch>
            <a:fillRect/>
          </a:stretch>
        </p:blipFill>
        <p:spPr>
          <a:xfrm>
            <a:off x="1045993" y="858580"/>
            <a:ext cx="1270800" cy="1270800"/>
          </a:xfrm>
          <a:prstGeom prst="rect">
            <a:avLst/>
          </a:prstGeom>
        </p:spPr>
      </p:pic>
    </p:spTree>
    <p:extLst>
      <p:ext uri="{BB962C8B-B14F-4D97-AF65-F5344CB8AC3E}">
        <p14:creationId xmlns:p14="http://schemas.microsoft.com/office/powerpoint/2010/main" val="681172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139700" indent="0" algn="l"/>
            <a:r>
              <a:rPr lang="en-GB" sz="1400" dirty="0"/>
              <a:t>In our research, we narrowed our focus to India and Nigeria as our primary countries of interest. Our examination, based on statistics from each country, delved into their solar and electrical distributions, government support, the nature of blackouts and disasters, and the impact of Gamification on gardening.</a:t>
            </a:r>
          </a:p>
          <a:p>
            <a:pPr algn="just"/>
            <a:endParaRPr lang="en-GB" sz="1400" dirty="0"/>
          </a:p>
          <a:p>
            <a:pPr algn="just"/>
            <a:r>
              <a:rPr lang="en-GB" sz="1400" b="1" dirty="0"/>
              <a:t>Energy Data Study for India:</a:t>
            </a:r>
          </a:p>
          <a:p>
            <a:pPr algn="just"/>
            <a:endParaRPr lang="en-GB" sz="1400" dirty="0"/>
          </a:p>
          <a:p>
            <a:pPr algn="just">
              <a:buFont typeface="Arial" panose="020B0604020202020204" pitchFamily="34" charset="0"/>
              <a:buChar char="•"/>
            </a:pPr>
            <a:r>
              <a:rPr lang="en-GB" sz="1400" dirty="0"/>
              <a:t>As of 2021, India stands as the fourth-largest global player in solar energy generation, boasting a capacity of 71.61GW AC.</a:t>
            </a:r>
          </a:p>
          <a:p>
            <a:pPr algn="just">
              <a:buFont typeface="Arial" panose="020B0604020202020204" pitchFamily="34" charset="0"/>
              <a:buChar char="•"/>
            </a:pPr>
            <a:r>
              <a:rPr lang="en-GB" sz="1400" dirty="0"/>
              <a:t>With approximately 300 clear and sunny days annually, India possesses a remarkable solar potential of 5000 trillion kWh, surpassing its current energy output.</a:t>
            </a:r>
          </a:p>
          <a:p>
            <a:pPr algn="just">
              <a:buFont typeface="Arial" panose="020B0604020202020204" pitchFamily="34" charset="0"/>
              <a:buChar char="•"/>
            </a:pPr>
            <a:r>
              <a:rPr lang="en-GB" sz="1400" dirty="0"/>
              <a:t>Bengaluru set a precedent by offering a </a:t>
            </a:r>
            <a:r>
              <a:rPr lang="en-IN" sz="1400" dirty="0"/>
              <a:t>₹50 (63¢ US)</a:t>
            </a:r>
            <a:r>
              <a:rPr lang="en-GB" sz="1400" dirty="0"/>
              <a:t> rebate on monthly electricity bills for residents utilizing rooftop thermal systems.</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057938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139700" indent="0" algn="just"/>
            <a:endParaRPr lang="en-GB" sz="1400" dirty="0"/>
          </a:p>
          <a:p>
            <a:pPr algn="just"/>
            <a:endParaRPr lang="en-GB" sz="1400" dirty="0"/>
          </a:p>
          <a:p>
            <a:pPr algn="just">
              <a:buFont typeface="Arial" panose="020B0604020202020204" pitchFamily="34" charset="0"/>
              <a:buChar char="•"/>
            </a:pPr>
            <a:r>
              <a:rPr lang="en-GB" sz="1400" dirty="0"/>
              <a:t>India faces a significant challenge of demand and supply shortages, particularly impeding rural development.</a:t>
            </a:r>
          </a:p>
          <a:p>
            <a:pPr algn="just">
              <a:buFont typeface="Arial" panose="020B0604020202020204" pitchFamily="34" charset="0"/>
              <a:buChar char="•"/>
            </a:pPr>
            <a:r>
              <a:rPr lang="en-GB" sz="1400" dirty="0"/>
              <a:t>During the Indian summer, numerous regions experience daily power outages ranging from 2 to 8 hours. A survey across 272 districts revealed that 85% of households endure daily power cuts, with 57% facing up to 2 hours without electricity, and an additional 37% dealing with outages lasting 3-8 hours. Over 63% of households experience up to two power cuts daily, emphasizing challenges in power distribution.</a:t>
            </a:r>
          </a:p>
          <a:p>
            <a:pPr algn="just">
              <a:buFont typeface="Arial" panose="020B0604020202020204" pitchFamily="34" charset="0"/>
              <a:buChar char="•"/>
            </a:pPr>
            <a:r>
              <a:rPr lang="en-GB" sz="1400" dirty="0"/>
              <a:t>Power distribution companies in India encounter hurdles due to high transmission losses and limitations in raising electricity tariffs.</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47615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080" y="0"/>
            <a:ext cx="7704000" cy="571800"/>
          </a:xfrm>
        </p:spPr>
        <p:txBody>
          <a:bodyPr/>
          <a:lstStyle/>
          <a:p>
            <a:r>
              <a:rPr lang="en-US" dirty="0"/>
              <a:t>Photo-voltaic potential of India</a:t>
            </a:r>
            <a:endParaRPr lang="en-GB" dirty="0"/>
          </a:p>
        </p:txBody>
      </p:sp>
      <p:pic>
        <p:nvPicPr>
          <p:cNvPr id="4" name="Picture 3"/>
          <p:cNvPicPr>
            <a:picLocks noChangeAspect="1"/>
          </p:cNvPicPr>
          <p:nvPr/>
        </p:nvPicPr>
        <p:blipFill>
          <a:blip r:embed="rId2"/>
          <a:stretch>
            <a:fillRect/>
          </a:stretch>
        </p:blipFill>
        <p:spPr>
          <a:xfrm>
            <a:off x="2606456" y="760777"/>
            <a:ext cx="3209128" cy="3989530"/>
          </a:xfrm>
          <a:prstGeom prst="rect">
            <a:avLst/>
          </a:prstGeom>
        </p:spPr>
      </p:pic>
    </p:spTree>
    <p:extLst>
      <p:ext uri="{BB962C8B-B14F-4D97-AF65-F5344CB8AC3E}">
        <p14:creationId xmlns:p14="http://schemas.microsoft.com/office/powerpoint/2010/main" val="3314017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pPr>
            <a:r>
              <a:rPr lang="en-US" sz="1400" b="1" dirty="0"/>
              <a:t>Energy Data Study for Nigeria:</a:t>
            </a:r>
          </a:p>
          <a:p>
            <a:pPr marL="0" lvl="0" indent="0" algn="just" rtl="0">
              <a:spcBef>
                <a:spcPts val="0"/>
              </a:spcBef>
              <a:spcAft>
                <a:spcPts val="0"/>
              </a:spcAft>
              <a:buClr>
                <a:schemeClr val="dk1"/>
              </a:buClr>
              <a:buSzPts val="1100"/>
            </a:pPr>
            <a:endParaRPr lang="en-US" sz="1400"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On the global stage, Nigeria holds the 86th position in terms of solar power capacity installation (IRENA, 2022).</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World Bank data (2023) indicates that 43% of Nigeria's population grapples with persistent power cuts.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Nigeria's installed electricity generation capacity stands at approximately 13,427 MW. However, the actual generation often falls significantly lower, averaging around 4,500 MW in 2022, as reported by the Federal Ministry of Power Nigeria.</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This disparity between capacity and generation is primarily attributed to aging infrastructure, poor maintenance practices, and inadequate investment in the power sector (World Bank, 2022).</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247856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Clr>
                <a:schemeClr val="dk1"/>
              </a:buClr>
              <a:buSzPts val="1100"/>
              <a:buFont typeface="Arial" panose="020B0604020202020204" pitchFamily="34" charset="0"/>
              <a:buChar char="•"/>
            </a:pPr>
            <a:endParaRPr lang="en-US" sz="1400"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Electricity distribution poses a challenge, with transmission and distribution losses estimated to be around 40%, as per the Federal Ministry of Power (2023).</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Despite having abundant solar energy potential, with an average daily solar radiation of 5.08 KWh/m</a:t>
            </a:r>
            <a:r>
              <a:rPr lang="en-US" sz="1400" baseline="30000" dirty="0"/>
              <a:t>2</a:t>
            </a:r>
            <a:r>
              <a:rPr lang="en-US" sz="1400" dirty="0"/>
              <a:t>/day, the adoption of solar power remains low. In 2022, only about 0.2% of Nigeria's electricity was sourced from solar, mainly due to the high upfront cost of solar panels, limited access to financing, and a lack of awareness regarding the benefits of solar power.</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As an alternative, generators are widely used for energy backup in Nigeria, with an estimated 25 million generators in use, according to World Bank data (2022).</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The use of generators in Nigeria results in the emission of over 20 million tons of carbon dioxide annually, equivalent to the emissions from approximately 10 million cars.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985981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204" y="0"/>
            <a:ext cx="8584148" cy="571800"/>
          </a:xfrm>
        </p:spPr>
        <p:txBody>
          <a:bodyPr/>
          <a:lstStyle/>
          <a:p>
            <a:pPr algn="l"/>
            <a:r>
              <a:rPr lang="en-US" dirty="0"/>
              <a:t>Photo-voltaic potential of Nigeria</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434" y="771396"/>
            <a:ext cx="4856810" cy="3764028"/>
          </a:xfrm>
          <a:prstGeom prst="rect">
            <a:avLst/>
          </a:prstGeom>
        </p:spPr>
      </p:pic>
    </p:spTree>
    <p:extLst>
      <p:ext uri="{BB962C8B-B14F-4D97-AF65-F5344CB8AC3E}">
        <p14:creationId xmlns:p14="http://schemas.microsoft.com/office/powerpoint/2010/main" val="3333489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pPr>
            <a:r>
              <a:rPr lang="en-US" sz="1400" b="1" dirty="0"/>
              <a:t>Governmental Outlook and Support:</a:t>
            </a:r>
          </a:p>
          <a:p>
            <a:pPr marL="0" lvl="0" indent="0" algn="just" rtl="0">
              <a:spcBef>
                <a:spcPts val="0"/>
              </a:spcBef>
              <a:spcAft>
                <a:spcPts val="0"/>
              </a:spcAft>
              <a:buClr>
                <a:schemeClr val="dk1"/>
              </a:buClr>
              <a:buSzPts val="1100"/>
            </a:pPr>
            <a:endParaRPr lang="en-US" sz="1400" b="1"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 support of the national solar mission and clean-energy initiatives, the Indian government has allocated $130 million to the cause.</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Nigeria has set a target to generate 30% of its electricity from renewable sources by 2030, as outlined by the Federal Ministry of Power in 2021.</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To encourage the adoption of solar power, India provides subsidies for rooftop solar panel installations as part of its incentive programs.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 Nigeria, the government promotes solar power adoption through various initiatives, including tax incentives and financing schemes.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International organizations, including the World Bank, are actively providing financial and technical support to Nigeria to enhance its electricity infrastructure and promote the development of renewable energy.</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India boasts a manufacturing capacity of 4.3 GW for solar cells and 18 GW for solar modules.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483330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1871978" y="711002"/>
            <a:ext cx="5268622" cy="443249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pPr>
            <a:r>
              <a:rPr lang="en-US" sz="1400" b="1" dirty="0"/>
              <a:t>Impact of Blackouts and Natural Disasters:</a:t>
            </a:r>
          </a:p>
          <a:p>
            <a:pPr marL="0" lvl="0" indent="0" algn="just" rtl="0">
              <a:spcBef>
                <a:spcPts val="0"/>
              </a:spcBef>
              <a:spcAft>
                <a:spcPts val="0"/>
              </a:spcAft>
              <a:buClr>
                <a:schemeClr val="dk1"/>
              </a:buClr>
              <a:buSzPts val="1100"/>
            </a:pPr>
            <a:endParaRPr lang="en-US" sz="1400"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Approximately 43% of the Nigerian population experiences regular power outages.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 India, frequent and widespread power outages affect a substantial portion of households, with an estimated 34% reporting power cuts as of 2022.</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These blackouts impede daily activities, hinder economic growth, and have a profound impact on essential services such as healthcare and education.</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India contends with various natural disasters, including flooding, cyclones, earthquakes, and landslides.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Similarly, Nigeria faces natural disasters like floods, droughts, and oil spillage, posing significant threats to lives, livelihoods, and infrastructure.</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720202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9"/>
          <p:cNvSpPr/>
          <p:nvPr/>
        </p:nvSpPr>
        <p:spPr>
          <a:xfrm>
            <a:off x="6068925" y="131462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39"/>
          <p:cNvSpPr/>
          <p:nvPr/>
        </p:nvSpPr>
        <p:spPr>
          <a:xfrm>
            <a:off x="2409125" y="303177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39"/>
          <p:cNvSpPr/>
          <p:nvPr/>
        </p:nvSpPr>
        <p:spPr>
          <a:xfrm>
            <a:off x="6068925" y="303177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39"/>
          <p:cNvSpPr/>
          <p:nvPr/>
        </p:nvSpPr>
        <p:spPr>
          <a:xfrm>
            <a:off x="2409125" y="131462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39"/>
          <p:cNvSpPr txBox="1">
            <a:spLocks noGrp="1"/>
          </p:cNvSpPr>
          <p:nvPr>
            <p:ph type="title" idx="15"/>
          </p:nvPr>
        </p:nvSpPr>
        <p:spPr>
          <a:xfrm>
            <a:off x="733950" y="457200"/>
            <a:ext cx="76761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PHASES OF </a:t>
            </a:r>
            <a:r>
              <a:rPr lang="en" dirty="0">
                <a:solidFill>
                  <a:schemeClr val="dk2"/>
                </a:solidFill>
              </a:rPr>
              <a:t>DEVELPPMENT</a:t>
            </a:r>
            <a:endParaRPr dirty="0">
              <a:solidFill>
                <a:schemeClr val="dk2"/>
              </a:solidFill>
            </a:endParaRPr>
          </a:p>
        </p:txBody>
      </p:sp>
      <p:sp>
        <p:nvSpPr>
          <p:cNvPr id="525" name="Google Shape;525;p39"/>
          <p:cNvSpPr txBox="1">
            <a:spLocks noGrp="1"/>
          </p:cNvSpPr>
          <p:nvPr>
            <p:ph type="subTitle" idx="1"/>
          </p:nvPr>
        </p:nvSpPr>
        <p:spPr>
          <a:xfrm>
            <a:off x="949636" y="2045050"/>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dk1"/>
                </a:solidFill>
              </a:rPr>
              <a:t>PHASE </a:t>
            </a:r>
            <a:r>
              <a:rPr lang="en" dirty="0">
                <a:solidFill>
                  <a:schemeClr val="dk2"/>
                </a:solidFill>
              </a:rPr>
              <a:t>1</a:t>
            </a:r>
            <a:endParaRPr dirty="0">
              <a:solidFill>
                <a:schemeClr val="dk2"/>
              </a:solidFill>
            </a:endParaRPr>
          </a:p>
        </p:txBody>
      </p:sp>
      <p:sp>
        <p:nvSpPr>
          <p:cNvPr id="526" name="Google Shape;526;p39"/>
          <p:cNvSpPr txBox="1">
            <a:spLocks noGrp="1"/>
          </p:cNvSpPr>
          <p:nvPr>
            <p:ph type="subTitle" idx="2"/>
          </p:nvPr>
        </p:nvSpPr>
        <p:spPr>
          <a:xfrm>
            <a:off x="1526536" y="2328302"/>
            <a:ext cx="2431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Ideation</a:t>
            </a:r>
          </a:p>
        </p:txBody>
      </p:sp>
      <p:sp>
        <p:nvSpPr>
          <p:cNvPr id="528" name="Google Shape;528;p39"/>
          <p:cNvSpPr txBox="1">
            <a:spLocks noGrp="1"/>
          </p:cNvSpPr>
          <p:nvPr>
            <p:ph type="subTitle" idx="3"/>
          </p:nvPr>
        </p:nvSpPr>
        <p:spPr>
          <a:xfrm>
            <a:off x="949636" y="3747276"/>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1"/>
                </a:solidFill>
              </a:rPr>
              <a:t>PHASE </a:t>
            </a:r>
            <a:r>
              <a:rPr lang="en-IN" dirty="0">
                <a:solidFill>
                  <a:schemeClr val="dk2"/>
                </a:solidFill>
              </a:rPr>
              <a:t>3</a:t>
            </a:r>
          </a:p>
        </p:txBody>
      </p:sp>
      <p:sp>
        <p:nvSpPr>
          <p:cNvPr id="529" name="Google Shape;529;p39"/>
          <p:cNvSpPr txBox="1">
            <a:spLocks noGrp="1"/>
          </p:cNvSpPr>
          <p:nvPr>
            <p:ph type="subTitle" idx="4"/>
          </p:nvPr>
        </p:nvSpPr>
        <p:spPr>
          <a:xfrm>
            <a:off x="1526536" y="4041475"/>
            <a:ext cx="2431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Design</a:t>
            </a:r>
            <a:endParaRPr dirty="0"/>
          </a:p>
        </p:txBody>
      </p:sp>
      <p:sp>
        <p:nvSpPr>
          <p:cNvPr id="531" name="Google Shape;531;p39"/>
          <p:cNvSpPr txBox="1">
            <a:spLocks noGrp="1"/>
          </p:cNvSpPr>
          <p:nvPr>
            <p:ph type="subTitle" idx="6"/>
          </p:nvPr>
        </p:nvSpPr>
        <p:spPr>
          <a:xfrm>
            <a:off x="4609425" y="2045050"/>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1"/>
                </a:solidFill>
              </a:rPr>
              <a:t>PHASE </a:t>
            </a:r>
            <a:r>
              <a:rPr lang="en-IN" dirty="0">
                <a:solidFill>
                  <a:schemeClr val="dk2"/>
                </a:solidFill>
              </a:rPr>
              <a:t>2</a:t>
            </a:r>
          </a:p>
        </p:txBody>
      </p:sp>
      <p:sp>
        <p:nvSpPr>
          <p:cNvPr id="532" name="Google Shape;532;p39"/>
          <p:cNvSpPr txBox="1">
            <a:spLocks noGrp="1"/>
          </p:cNvSpPr>
          <p:nvPr>
            <p:ph type="subTitle" idx="7"/>
          </p:nvPr>
        </p:nvSpPr>
        <p:spPr>
          <a:xfrm>
            <a:off x="5188875" y="2328309"/>
            <a:ext cx="24261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Research &amp; </a:t>
            </a:r>
            <a:r>
              <a:rPr lang="en" dirty="0"/>
              <a:t>Empathize</a:t>
            </a:r>
            <a:endParaRPr dirty="0"/>
          </a:p>
        </p:txBody>
      </p:sp>
      <p:sp>
        <p:nvSpPr>
          <p:cNvPr id="534" name="Google Shape;534;p39"/>
          <p:cNvSpPr txBox="1">
            <a:spLocks noGrp="1"/>
          </p:cNvSpPr>
          <p:nvPr>
            <p:ph type="subTitle" idx="9"/>
          </p:nvPr>
        </p:nvSpPr>
        <p:spPr>
          <a:xfrm>
            <a:off x="4609425" y="3747275"/>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1"/>
                </a:solidFill>
              </a:rPr>
              <a:t>PHASE </a:t>
            </a:r>
            <a:r>
              <a:rPr lang="en-IN" dirty="0">
                <a:solidFill>
                  <a:schemeClr val="dk2"/>
                </a:solidFill>
              </a:rPr>
              <a:t>4</a:t>
            </a:r>
          </a:p>
        </p:txBody>
      </p:sp>
      <p:sp>
        <p:nvSpPr>
          <p:cNvPr id="535" name="Google Shape;535;p39"/>
          <p:cNvSpPr txBox="1">
            <a:spLocks noGrp="1"/>
          </p:cNvSpPr>
          <p:nvPr>
            <p:ph type="subTitle" idx="13"/>
          </p:nvPr>
        </p:nvSpPr>
        <p:spPr>
          <a:xfrm>
            <a:off x="5188875" y="4041477"/>
            <a:ext cx="24261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a:t>
            </a:r>
            <a:endParaRPr dirty="0"/>
          </a:p>
        </p:txBody>
      </p:sp>
      <p:sp>
        <p:nvSpPr>
          <p:cNvPr id="537" name="Google Shape;537;p39"/>
          <p:cNvSpPr txBox="1">
            <a:spLocks noGrp="1"/>
          </p:cNvSpPr>
          <p:nvPr>
            <p:ph type="subTitle" idx="16"/>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grpSp>
        <p:nvGrpSpPr>
          <p:cNvPr id="538" name="Google Shape;538;p39"/>
          <p:cNvGrpSpPr/>
          <p:nvPr/>
        </p:nvGrpSpPr>
        <p:grpSpPr>
          <a:xfrm rot="-1109563">
            <a:off x="8526023" y="802036"/>
            <a:ext cx="336179" cy="627882"/>
            <a:chOff x="2777825" y="2491525"/>
            <a:chExt cx="133975" cy="250225"/>
          </a:xfrm>
        </p:grpSpPr>
        <p:sp>
          <p:nvSpPr>
            <p:cNvPr id="539" name="Google Shape;539;p39"/>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39"/>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39"/>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39"/>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39"/>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39"/>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39"/>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39"/>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39"/>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39"/>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39"/>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39"/>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39"/>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39"/>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39"/>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39"/>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39"/>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39"/>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39"/>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39"/>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39"/>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39"/>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39"/>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9"/>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3" name="Google Shape;563;p39"/>
          <p:cNvGrpSpPr/>
          <p:nvPr/>
        </p:nvGrpSpPr>
        <p:grpSpPr>
          <a:xfrm rot="455736">
            <a:off x="8341560" y="3891655"/>
            <a:ext cx="705102" cy="1077359"/>
            <a:chOff x="7425079" y="1535350"/>
            <a:chExt cx="1795775" cy="2743848"/>
          </a:xfrm>
        </p:grpSpPr>
        <p:sp>
          <p:nvSpPr>
            <p:cNvPr id="564" name="Google Shape;564;p39"/>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39"/>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39"/>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39"/>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9"/>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9"/>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39"/>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39"/>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9"/>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39"/>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39"/>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5" name="Google Shape;575;p39"/>
          <p:cNvGrpSpPr/>
          <p:nvPr/>
        </p:nvGrpSpPr>
        <p:grpSpPr>
          <a:xfrm rot="-358515">
            <a:off x="361956" y="3673716"/>
            <a:ext cx="580006" cy="1078680"/>
            <a:chOff x="155093" y="1497363"/>
            <a:chExt cx="673109" cy="1251832"/>
          </a:xfrm>
        </p:grpSpPr>
        <p:sp>
          <p:nvSpPr>
            <p:cNvPr id="576" name="Google Shape;576;p39"/>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39"/>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39"/>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39"/>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39"/>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39"/>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39"/>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39"/>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39"/>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39"/>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39"/>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39"/>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39"/>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39"/>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39"/>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9"/>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9"/>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39"/>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39"/>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3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7" name="Google Shape;597;p39"/>
          <p:cNvGrpSpPr/>
          <p:nvPr/>
        </p:nvGrpSpPr>
        <p:grpSpPr>
          <a:xfrm rot="623295">
            <a:off x="337085" y="433741"/>
            <a:ext cx="764908" cy="764723"/>
            <a:chOff x="-13250" y="2940250"/>
            <a:chExt cx="995857" cy="995617"/>
          </a:xfrm>
        </p:grpSpPr>
        <p:sp>
          <p:nvSpPr>
            <p:cNvPr id="598" name="Google Shape;598;p39"/>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39"/>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9"/>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9"/>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39"/>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39"/>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39"/>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39"/>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39"/>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39"/>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39"/>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39"/>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39"/>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9"/>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9"/>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39"/>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39"/>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39"/>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39"/>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39"/>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7" name="Picture 16" descr="A light bulb with a check mark inside&#10;&#10;Description automatically generated">
            <a:extLst>
              <a:ext uri="{FF2B5EF4-FFF2-40B4-BE49-F238E27FC236}">
                <a16:creationId xmlns:a16="http://schemas.microsoft.com/office/drawing/2014/main" id="{C2AE73DD-2306-9469-EF06-B3E271864662}"/>
              </a:ext>
            </a:extLst>
          </p:cNvPr>
          <p:cNvPicPr>
            <a:picLocks noChangeAspect="1"/>
          </p:cNvPicPr>
          <p:nvPr/>
        </p:nvPicPr>
        <p:blipFill>
          <a:blip r:embed="rId3"/>
          <a:stretch>
            <a:fillRect/>
          </a:stretch>
        </p:blipFill>
        <p:spPr>
          <a:xfrm>
            <a:off x="2451253" y="1363958"/>
            <a:ext cx="575901" cy="575901"/>
          </a:xfrm>
          <a:prstGeom prst="rect">
            <a:avLst/>
          </a:prstGeom>
        </p:spPr>
      </p:pic>
      <p:pic>
        <p:nvPicPr>
          <p:cNvPr id="26" name="Picture 25" descr="A white outline of two heads with arrows around them&#10;&#10;Description automatically generated">
            <a:extLst>
              <a:ext uri="{FF2B5EF4-FFF2-40B4-BE49-F238E27FC236}">
                <a16:creationId xmlns:a16="http://schemas.microsoft.com/office/drawing/2014/main" id="{E08EDD9A-B3D6-4868-106E-9ED0ED5DF853}"/>
              </a:ext>
            </a:extLst>
          </p:cNvPr>
          <p:cNvPicPr>
            <a:picLocks noChangeAspect="1"/>
          </p:cNvPicPr>
          <p:nvPr/>
        </p:nvPicPr>
        <p:blipFill>
          <a:blip r:embed="rId4"/>
          <a:stretch>
            <a:fillRect/>
          </a:stretch>
        </p:blipFill>
        <p:spPr>
          <a:xfrm>
            <a:off x="6115678" y="1356246"/>
            <a:ext cx="576000" cy="576000"/>
          </a:xfrm>
          <a:prstGeom prst="rect">
            <a:avLst/>
          </a:prstGeom>
        </p:spPr>
      </p:pic>
      <p:pic>
        <p:nvPicPr>
          <p:cNvPr id="30" name="Picture 29" descr="A white line drawing of a folder&#10;&#10;Description automatically generated">
            <a:extLst>
              <a:ext uri="{FF2B5EF4-FFF2-40B4-BE49-F238E27FC236}">
                <a16:creationId xmlns:a16="http://schemas.microsoft.com/office/drawing/2014/main" id="{A1D6E0B3-F9CD-B8D7-EC4F-ED819EEAA2B7}"/>
              </a:ext>
            </a:extLst>
          </p:cNvPr>
          <p:cNvPicPr>
            <a:picLocks noChangeAspect="1"/>
          </p:cNvPicPr>
          <p:nvPr/>
        </p:nvPicPr>
        <p:blipFill>
          <a:blip r:embed="rId5"/>
          <a:stretch>
            <a:fillRect/>
          </a:stretch>
        </p:blipFill>
        <p:spPr>
          <a:xfrm>
            <a:off x="2447636" y="3079749"/>
            <a:ext cx="576000" cy="576000"/>
          </a:xfrm>
          <a:prstGeom prst="rect">
            <a:avLst/>
          </a:prstGeom>
        </p:spPr>
      </p:pic>
      <p:pic>
        <p:nvPicPr>
          <p:cNvPr id="32" name="Picture 31" descr="A clipboard with a pen and check marks&#10;&#10;Description automatically generated">
            <a:extLst>
              <a:ext uri="{FF2B5EF4-FFF2-40B4-BE49-F238E27FC236}">
                <a16:creationId xmlns:a16="http://schemas.microsoft.com/office/drawing/2014/main" id="{ADD71CF3-AA25-540E-40D5-45D9E46304E3}"/>
              </a:ext>
            </a:extLst>
          </p:cNvPr>
          <p:cNvPicPr>
            <a:picLocks noChangeAspect="1"/>
          </p:cNvPicPr>
          <p:nvPr/>
        </p:nvPicPr>
        <p:blipFill>
          <a:blip r:embed="rId6"/>
          <a:stretch>
            <a:fillRect/>
          </a:stretch>
        </p:blipFill>
        <p:spPr>
          <a:xfrm>
            <a:off x="6129879" y="3071291"/>
            <a:ext cx="576000" cy="576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1865585" y="711002"/>
            <a:ext cx="5487543" cy="429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b="1" dirty="0"/>
              <a:t>Impact of Gamification on Gardening:</a:t>
            </a:r>
          </a:p>
          <a:p>
            <a:pPr marL="0" lvl="0" indent="0" algn="l" rtl="0">
              <a:spcBef>
                <a:spcPts val="0"/>
              </a:spcBef>
              <a:spcAft>
                <a:spcPts val="0"/>
              </a:spcAft>
              <a:buClr>
                <a:schemeClr val="dk1"/>
              </a:buClr>
              <a:buSzPts val="1100"/>
              <a:buFont typeface="Arial"/>
              <a:buNone/>
            </a:pPr>
            <a:endParaRPr lang="en-US" sz="1400" dirty="0"/>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The incorporation of gamification into gardening provides individuals with a sense of progress and accomplishment, fostering motivation through the completion of tasks and achievement of goals.</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Essential elements of gamification, such as reward tokens and leaderboards, contribute to making gardening and agriculture enjoyable, attracting a broader audience to participate.</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The gamified system effectively encourages users to enhance the quality of their plants and crops by cultivating interest and progression in their daily tasks.</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Notable examples of gamification in gardening and agriculture can be observed in applications like Plantix, GardenTags, and Carrot Rewards.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501359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Research Conclusion</a:t>
            </a:r>
            <a:endParaRPr sz="2800" dirty="0"/>
          </a:p>
        </p:txBody>
      </p:sp>
      <p:sp>
        <p:nvSpPr>
          <p:cNvPr id="737" name="Google Shape;737;p41"/>
          <p:cNvSpPr txBox="1">
            <a:spLocks noGrp="1"/>
          </p:cNvSpPr>
          <p:nvPr>
            <p:ph type="subTitle" idx="3"/>
          </p:nvPr>
        </p:nvSpPr>
        <p:spPr>
          <a:xfrm>
            <a:off x="1865585" y="769193"/>
            <a:ext cx="5487543" cy="34152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The research delved into India and Nigeria's solar energy landscape, evaluating key aspects such as capacity, government support, challenges like blackouts and natural disasters, and the influence of Gamification on gardening. India, ranking fourth globally in solar energy generation, faces challenges like demand-supply shortages and frequent power outages affecting 85% of households. Bengaluru's rebate initiatives highlight local efforts. In Nigeria, ranked 86th in solar capacity, persistent power cuts and reliance on generators pose hurdles. Both countries receive government support, with India allocating $130 million and Nigeria targeting 30% renewable energy by 2030. Challenges include power outages affecting 43% in Nigeria and 34% in India. Gamification contributes to gardening motivation, with examples like Plantix and GardenTags.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635123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Understanding Users</a:t>
            </a:r>
            <a:endParaRPr sz="2800" dirty="0"/>
          </a:p>
        </p:txBody>
      </p:sp>
      <p:sp>
        <p:nvSpPr>
          <p:cNvPr id="737" name="Google Shape;737;p41"/>
          <p:cNvSpPr txBox="1">
            <a:spLocks noGrp="1"/>
          </p:cNvSpPr>
          <p:nvPr>
            <p:ph type="subTitle" idx="3"/>
          </p:nvPr>
        </p:nvSpPr>
        <p:spPr>
          <a:xfrm>
            <a:off x="1865585" y="769193"/>
            <a:ext cx="5487543" cy="34152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The user base for SunSync App system is diverse, attracting individuals dedicated to enhancing energy efficiency, environmental conservation, and farming productivity. The primary audience includes homeowners invested in solar energy, ranging from experienced solar panel users to those keen on minimizing their dependency on conventional energy sources. They are driven by the dual allure of economic gains from distributing excess energy and the ecological advantage of reducing carbon emissions.</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US" sz="1400" dirty="0"/>
              <a:t>Another distinct group within the user base includes gardeners and farmers, who are captivated by the system’s ability to use advanced IoT technology to track and bolster plant health. These users value concrete, information-based strategies to better their crop management and yield. The system’s gamified aspects are particularly appealing to those who relish a sense of competition and accomplishment, with real rewards for their active participation and successes in saving energy and enhancing their gardening practices.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927851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Understanding Users</a:t>
            </a:r>
            <a:endParaRPr sz="2800" dirty="0"/>
          </a:p>
        </p:txBody>
      </p:sp>
      <p:sp>
        <p:nvSpPr>
          <p:cNvPr id="737" name="Google Shape;737;p41"/>
          <p:cNvSpPr txBox="1">
            <a:spLocks noGrp="1"/>
          </p:cNvSpPr>
          <p:nvPr>
            <p:ph type="subTitle" idx="3"/>
          </p:nvPr>
        </p:nvSpPr>
        <p:spPr>
          <a:xfrm>
            <a:off x="1865585" y="769193"/>
            <a:ext cx="5487543" cy="34152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This integrated approach caters to individuals who are not only tech-savvy but also have a strong sense of community involvement. They appreciate the concept of a collective energy distribution network that provides support to those in need. The platform is designed to resonate with users who are not just looking for new learning experiences, like improving gardening know-how, but are also inspired by a system that promotes sharing of expertise and resources within a supportive community network.</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770334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Auto Ethnography</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139700" indent="0" algn="l"/>
            <a:r>
              <a:rPr lang="en-US" sz="1100" dirty="0"/>
              <a:t>While conducting traditional Ethnography proved impractical due to the team's inability to visit India and Nigeria, we opted for Auto Ethnography based on our personal experiences. Our collaboration with individuals from both regions played a crucial role. A common trend emerged in the rural areas of both countries, revealing a significant dependence on grid power for daily necessities. This reliance resulted in frequent power interruptions and elevated expenses associated with conventional power sources such as coal and oils, notorious for their contribution to climate pollution. These challenges notably impacted the work and educational pursuits of individuals in these regions.</a:t>
            </a:r>
          </a:p>
          <a:p>
            <a:pPr marL="139700" indent="0" algn="l"/>
            <a:r>
              <a:rPr lang="en-US" sz="1100" dirty="0"/>
              <a:t>Even in urban areas where power cuts were fewer, the soaring expenses on energy remained a concern. Many households had solar panels, yet an abundance of surplus power was left unutilized. This realization sparked our team's initiative to channel this excess energy to those lacking reliable power access, offering it at a more affordable rate.</a:t>
            </a:r>
          </a:p>
          <a:p>
            <a:pPr algn="l"/>
            <a:endParaRPr lang="en-US" sz="1100" dirty="0"/>
          </a:p>
          <a:p>
            <a:pPr marL="139700" indent="0" algn="l"/>
            <a:r>
              <a:rPr lang="en-US" sz="1100" dirty="0"/>
              <a:t>Moreover, several team members with a keen interest in gardening and farming faced challenges in achieving consistent yields. Variations in soil nutrient content across their lands hindered their efforts. This highlighted the need for modern and reliable soil analysis methods to support agricultural </a:t>
            </a:r>
            <a:r>
              <a:rPr lang="en-GB" sz="1100" dirty="0"/>
              <a:t>endeavours</a:t>
            </a:r>
            <a:r>
              <a:rPr lang="en-US" sz="1100" dirty="0"/>
              <a:t>.</a:t>
            </a:r>
            <a:endParaRPr lang="en-IN" sz="11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141456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1865883" y="201240"/>
            <a:ext cx="5748852"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Auto Ethnography cont.</a:t>
            </a:r>
            <a:endParaRPr dirty="0"/>
          </a:p>
        </p:txBody>
      </p:sp>
      <p:sp>
        <p:nvSpPr>
          <p:cNvPr id="737" name="Google Shape;737;p41"/>
          <p:cNvSpPr txBox="1">
            <a:spLocks noGrp="1"/>
          </p:cNvSpPr>
          <p:nvPr>
            <p:ph type="subTitle" idx="3"/>
          </p:nvPr>
        </p:nvSpPr>
        <p:spPr>
          <a:xfrm>
            <a:off x="2003400" y="846470"/>
            <a:ext cx="5137200" cy="1530000"/>
          </a:xfrm>
          <a:prstGeom prst="rect">
            <a:avLst/>
          </a:prstGeom>
        </p:spPr>
        <p:txBody>
          <a:bodyPr spcFirstLastPara="1" wrap="square" lIns="91425" tIns="91425" rIns="91425" bIns="91425" anchor="t" anchorCtr="0">
            <a:noAutofit/>
          </a:bodyPr>
          <a:lstStyle/>
          <a:p>
            <a:pPr marL="139700" indent="0" algn="l"/>
            <a:r>
              <a:rPr lang="en-US" sz="1100" dirty="0"/>
              <a:t>While conducting traditional Ethnography proved impractical due to the team's inability to visit India and Nigeria, we opted for Auto Ethnography based on our personal experiences. Our collaboration with individuals from both regions played a crucial role. A common trend emerged in the rural areas of both countries, revealing a significant dependence on grid power for daily necessities. This reliance resulted in frequent power interruptions and elevated expenses associated with conventional power sources such as coal and oils, notorious for their contribution to climate pollution. These challenges notably impacted the work and educational pursuits of individuals in these regions.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252672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Questionnaire Design</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To enhance the efficiency of our requirements gathering process and gain insights into user preferences, we formulated a survey with targeted questions. This survey was distributed across India and Nigeria through popular social platforms such as WhatsApp, Instagram, and Facebook. The questionnaire covered sections that aimed to gather information related to demographics, budget considerations, and interest in adopting renewable sources.</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US" sz="1400" dirty="0"/>
              <a:t>After internal evaluation, we commenced sharing the survey to collect responses. Subsequent slides delve into specific questions that served as crucial data points for refining the application's features. Additionally, this process helped identify unnecessary survey questions.</a:t>
            </a:r>
            <a:br>
              <a:rPr lang="en-US" sz="1400" dirty="0"/>
            </a:br>
            <a:br>
              <a:rPr lang="en-US" sz="1400" dirty="0"/>
            </a:br>
            <a:r>
              <a:rPr lang="en-US" sz="1400" dirty="0"/>
              <a:t>Survey Link: </a:t>
            </a:r>
            <a:r>
              <a:rPr lang="en-US" sz="1400" dirty="0">
                <a:hlinkClick r:id="rId3"/>
              </a:rPr>
              <a:t>Form Link</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258534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1927898" y="16682"/>
            <a:ext cx="5286633"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Questionnaire Results</a:t>
            </a:r>
            <a:endParaRPr dirty="0"/>
          </a:p>
        </p:txBody>
      </p:sp>
      <p:sp>
        <p:nvSpPr>
          <p:cNvPr id="737" name="Google Shape;737;p41"/>
          <p:cNvSpPr txBox="1">
            <a:spLocks noGrp="1"/>
          </p:cNvSpPr>
          <p:nvPr>
            <p:ph type="subTitle" idx="3"/>
          </p:nvPr>
        </p:nvSpPr>
        <p:spPr>
          <a:xfrm>
            <a:off x="3026858" y="711002"/>
            <a:ext cx="5137200" cy="15300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1100"/>
              <a:buFont typeface="Arial"/>
              <a:buAutoNum type="arabicPeriod"/>
            </a:pPr>
            <a:r>
              <a:rPr lang="en-US" sz="1400" dirty="0"/>
              <a:t>The initial chart depicting annual household income reveals that a significant portion of survey participants earns less than $4000 annually, a sum deemed adequate for metropolitan living in India and Nigeria. The escalating costs of conventional electricity sources appear to be consuming a considerable portion of their income. This circumstance might be a driving factor behind their inclination towards the adoption of solar power, whether for sale, purchase, or a combination of both.</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In the second graph, the survey's demographic breakdown indicates that 58.3% of respondents are from India, while 20.8% each are from Nigeria and the United Kingdom. The UK respondents, primarily students, pose challenges in determining their origin.</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The third graph highlights a prevalent interest among surveyed individuals in embracing renewable energy solutions for their communities, with a majority expressing a strong inclination, as evident in the most likely category.</a:t>
            </a:r>
          </a:p>
        </p:txBody>
      </p:sp>
      <p:cxnSp>
        <p:nvCxnSpPr>
          <p:cNvPr id="740" name="Google Shape;740;p41"/>
          <p:cNvCxnSpPr/>
          <p:nvPr/>
        </p:nvCxnSpPr>
        <p:spPr>
          <a:xfrm>
            <a:off x="2393923" y="529953"/>
            <a:ext cx="4473600" cy="0"/>
          </a:xfrm>
          <a:prstGeom prst="straightConnector1">
            <a:avLst/>
          </a:prstGeom>
          <a:noFill/>
          <a:ln w="19050" cap="flat" cmpd="sng">
            <a:solidFill>
              <a:srgbClr val="376D00"/>
            </a:solidFill>
            <a:prstDash val="solid"/>
            <a:round/>
            <a:headEnd type="none" w="med" len="med"/>
            <a:tailEnd type="none" w="med" len="med"/>
          </a:ln>
        </p:spPr>
      </p:cxnSp>
      <p:pic>
        <p:nvPicPr>
          <p:cNvPr id="1028" name="Picture 4" descr="Forms response chart. Question title: What is your annual household income?. Number of responses: 24 responses.">
            <a:extLst>
              <a:ext uri="{FF2B5EF4-FFF2-40B4-BE49-F238E27FC236}">
                <a16:creationId xmlns:a16="http://schemas.microsoft.com/office/drawing/2014/main" id="{D37F4204-27C3-3A5B-7103-BCD7EBE5C0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007"/>
          <a:stretch/>
        </p:blipFill>
        <p:spPr bwMode="auto">
          <a:xfrm>
            <a:off x="2" y="711002"/>
            <a:ext cx="2937673" cy="152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ms response chart. Question title: What country are you currently residing in?. Number of responses: 24 responses.">
            <a:extLst>
              <a:ext uri="{FF2B5EF4-FFF2-40B4-BE49-F238E27FC236}">
                <a16:creationId xmlns:a16="http://schemas.microsoft.com/office/drawing/2014/main" id="{A8FF7EA2-763E-D1D8-ADC6-E1F9857474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8362"/>
          <a:stretch/>
        </p:blipFill>
        <p:spPr bwMode="auto">
          <a:xfrm>
            <a:off x="0" y="2237402"/>
            <a:ext cx="2110809" cy="14411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rms response chart. Question title: How interested are you in adopting renewable energy solutions in your community?&#10;. Number of responses: 24 responses.">
            <a:extLst>
              <a:ext uri="{FF2B5EF4-FFF2-40B4-BE49-F238E27FC236}">
                <a16:creationId xmlns:a16="http://schemas.microsoft.com/office/drawing/2014/main" id="{BD1F3994-0D4C-17DB-8776-F2D7A045E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617102"/>
            <a:ext cx="3031796" cy="144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66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1927898" y="16682"/>
            <a:ext cx="5286633"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Questionnaire Results</a:t>
            </a:r>
            <a:endParaRPr dirty="0"/>
          </a:p>
        </p:txBody>
      </p:sp>
      <p:sp>
        <p:nvSpPr>
          <p:cNvPr id="737" name="Google Shape;737;p41"/>
          <p:cNvSpPr txBox="1">
            <a:spLocks noGrp="1"/>
          </p:cNvSpPr>
          <p:nvPr>
            <p:ph type="subTitle" idx="3"/>
          </p:nvPr>
        </p:nvSpPr>
        <p:spPr>
          <a:xfrm>
            <a:off x="3026858" y="711002"/>
            <a:ext cx="5137200" cy="15300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1100"/>
              <a:buFont typeface="Arial"/>
              <a:buAutoNum type="arabicPeriod"/>
            </a:pPr>
            <a:r>
              <a:rPr lang="en-US" sz="1400" dirty="0"/>
              <a:t>The initial graph indicates that most participants currently do not incorporate any form of renewable sources in their homes or businesses. This significant gap suggests a favorable acceptance for our application, especially with effective awareness campaigns.</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The second graph reveals an interest among individuals to participate in workshops and campaigns aiming to provide comprehensive insights into the implementation of solar energy solutions in their sustainable daily practices, along with the underlying technology.</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Factors such as improved infrastructure and technology access, enhanced reliability and efficiency of renewable sources, reasonable installation costs, and heightened awareness serve as strong motivators for individuals. Notably, government incentives, as outlined in the third graph, rank lower in participants' concerns.</a:t>
            </a:r>
          </a:p>
        </p:txBody>
      </p:sp>
      <p:cxnSp>
        <p:nvCxnSpPr>
          <p:cNvPr id="740" name="Google Shape;740;p41"/>
          <p:cNvCxnSpPr/>
          <p:nvPr/>
        </p:nvCxnSpPr>
        <p:spPr>
          <a:xfrm>
            <a:off x="2393923" y="529953"/>
            <a:ext cx="4473600" cy="0"/>
          </a:xfrm>
          <a:prstGeom prst="straightConnector1">
            <a:avLst/>
          </a:prstGeom>
          <a:noFill/>
          <a:ln w="19050" cap="flat" cmpd="sng">
            <a:solidFill>
              <a:srgbClr val="376D00"/>
            </a:solidFill>
            <a:prstDash val="solid"/>
            <a:round/>
            <a:headEnd type="none" w="med" len="med"/>
            <a:tailEnd type="none" w="med" len="med"/>
          </a:ln>
        </p:spPr>
      </p:cxnSp>
      <p:pic>
        <p:nvPicPr>
          <p:cNvPr id="3076" name="Picture 4" descr="Forms response chart. Question title: How likely you will be interested in attending educational workshops and webinars on solar energy technology and sustainable living practices?&#10;. Number of responses: 24 responses.">
            <a:extLst>
              <a:ext uri="{FF2B5EF4-FFF2-40B4-BE49-F238E27FC236}">
                <a16:creationId xmlns:a16="http://schemas.microsoft.com/office/drawing/2014/main" id="{4B05F4B9-9043-A624-FEAD-06A5A2900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6212"/>
            <a:ext cx="2697248" cy="137063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orms response chart. Question title: What would encourage or motivate you to consider adopting renewable energy sources in the future?&#10;. Number of responses: 5 responses.">
            <a:extLst>
              <a:ext uri="{FF2B5EF4-FFF2-40B4-BE49-F238E27FC236}">
                <a16:creationId xmlns:a16="http://schemas.microsoft.com/office/drawing/2014/main" id="{78CEE387-68BB-48DD-C15A-2D7A5E825A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39923"/>
            <a:ext cx="2789439" cy="141748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orms response chart. Question title: Do you currently use any renewable energy sources to power your home or business?&#10;. Number of responses: 24 responses.">
            <a:extLst>
              <a:ext uri="{FF2B5EF4-FFF2-40B4-BE49-F238E27FC236}">
                <a16:creationId xmlns:a16="http://schemas.microsoft.com/office/drawing/2014/main" id="{C3EA0691-FDBC-EAB7-191B-7BDEA095E4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4227"/>
          <a:stretch/>
        </p:blipFill>
        <p:spPr bwMode="auto">
          <a:xfrm>
            <a:off x="1" y="548311"/>
            <a:ext cx="2698481" cy="13239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F924782-C0FA-E0DF-BF08-CE5EB3DFFBC6}"/>
              </a:ext>
            </a:extLst>
          </p:cNvPr>
          <p:cNvSpPr txBox="1"/>
          <p:nvPr/>
        </p:nvSpPr>
        <p:spPr>
          <a:xfrm>
            <a:off x="9955" y="4601812"/>
            <a:ext cx="2353529" cy="523220"/>
          </a:xfrm>
          <a:prstGeom prst="rect">
            <a:avLst/>
          </a:prstGeom>
          <a:noFill/>
        </p:spPr>
        <p:txBody>
          <a:bodyPr wrap="none" rtlCol="0">
            <a:spAutoFit/>
          </a:bodyPr>
          <a:lstStyle/>
          <a:p>
            <a:pPr algn="ctr"/>
            <a:r>
              <a:rPr lang="en-GB" dirty="0"/>
              <a:t>95.8%</a:t>
            </a:r>
          </a:p>
          <a:p>
            <a:r>
              <a:rPr lang="en-GB" dirty="0">
                <a:solidFill>
                  <a:schemeClr val="accent6">
                    <a:lumMod val="50000"/>
                  </a:schemeClr>
                </a:solidFill>
              </a:rPr>
              <a:t>Participants between 18-65</a:t>
            </a:r>
          </a:p>
        </p:txBody>
      </p:sp>
    </p:spTree>
    <p:extLst>
      <p:ext uri="{BB962C8B-B14F-4D97-AF65-F5344CB8AC3E}">
        <p14:creationId xmlns:p14="http://schemas.microsoft.com/office/powerpoint/2010/main" val="3296161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46"/>
          <p:cNvSpPr/>
          <p:nvPr/>
        </p:nvSpPr>
        <p:spPr>
          <a:xfrm>
            <a:off x="734975" y="2433610"/>
            <a:ext cx="7674000"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46"/>
          <p:cNvSpPr txBox="1">
            <a:spLocks noGrp="1"/>
          </p:cNvSpPr>
          <p:nvPr>
            <p:ph type="title"/>
          </p:nvPr>
        </p:nvSpPr>
        <p:spPr>
          <a:xfrm>
            <a:off x="734975" y="2570787"/>
            <a:ext cx="7674000" cy="11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400" b="0" i="0" dirty="0">
                <a:effectLst/>
                <a:latin typeface="Roboto" panose="020F0502020204030204" pitchFamily="34" charset="0"/>
              </a:rPr>
              <a:t>Yes. It cost a lot at time of installation, but it save a lot of money in future and now there is no fear of power cut at emergency time.  - </a:t>
            </a:r>
            <a:r>
              <a:rPr lang="en-IN" sz="2400" dirty="0">
                <a:latin typeface="Roboto" panose="020F0502020204030204" pitchFamily="34" charset="0"/>
              </a:rPr>
              <a:t>p</a:t>
            </a:r>
            <a:r>
              <a:rPr lang="en-IN" sz="2400" b="0" i="0" dirty="0">
                <a:effectLst/>
                <a:latin typeface="Roboto" panose="020F0502020204030204" pitchFamily="34" charset="0"/>
              </a:rPr>
              <a:t>articipant answer</a:t>
            </a:r>
            <a:endParaRPr sz="2400" dirty="0"/>
          </a:p>
        </p:txBody>
      </p:sp>
      <p:sp>
        <p:nvSpPr>
          <p:cNvPr id="1294" name="Google Shape;1294;p46"/>
          <p:cNvSpPr txBox="1">
            <a:spLocks noGrp="1"/>
          </p:cNvSpPr>
          <p:nvPr>
            <p:ph type="subTitle" idx="1"/>
          </p:nvPr>
        </p:nvSpPr>
        <p:spPr>
          <a:xfrm>
            <a:off x="734975" y="1318165"/>
            <a:ext cx="7674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0" i="0" dirty="0">
                <a:solidFill>
                  <a:srgbClr val="202124"/>
                </a:solidFill>
                <a:effectLst/>
                <a:latin typeface="Roboto" panose="02000000000000000000" pitchFamily="2" charset="0"/>
              </a:rPr>
              <a:t>Do you believe that using renewable energy sources is feasible or suitable for your specific living or working conditions? Please explain.</a:t>
            </a:r>
            <a:endParaRPr dirty="0"/>
          </a:p>
        </p:txBody>
      </p:sp>
      <p:cxnSp>
        <p:nvCxnSpPr>
          <p:cNvPr id="1296" name="Google Shape;1296;p46"/>
          <p:cNvCxnSpPr/>
          <p:nvPr/>
        </p:nvCxnSpPr>
        <p:spPr>
          <a:xfrm>
            <a:off x="1184125" y="2029540"/>
            <a:ext cx="6758700" cy="0"/>
          </a:xfrm>
          <a:prstGeom prst="straightConnector1">
            <a:avLst/>
          </a:prstGeom>
          <a:noFill/>
          <a:ln w="19050" cap="flat" cmpd="sng">
            <a:solidFill>
              <a:srgbClr val="376D00"/>
            </a:solidFill>
            <a:prstDash val="solid"/>
            <a:round/>
            <a:headEnd type="none" w="med" len="med"/>
            <a:tailEnd type="none" w="med" len="med"/>
          </a:ln>
        </p:spPr>
      </p:cxnSp>
      <p:grpSp>
        <p:nvGrpSpPr>
          <p:cNvPr id="1297" name="Google Shape;1297;p46"/>
          <p:cNvGrpSpPr/>
          <p:nvPr/>
        </p:nvGrpSpPr>
        <p:grpSpPr>
          <a:xfrm rot="1101646" flipH="1">
            <a:off x="468980" y="207570"/>
            <a:ext cx="517092" cy="923678"/>
            <a:chOff x="5813675" y="2868600"/>
            <a:chExt cx="1245286" cy="2224450"/>
          </a:xfrm>
        </p:grpSpPr>
        <p:sp>
          <p:nvSpPr>
            <p:cNvPr id="1298" name="Google Shape;1298;p46"/>
            <p:cNvSpPr/>
            <p:nvPr/>
          </p:nvSpPr>
          <p:spPr>
            <a:xfrm>
              <a:off x="5813675" y="2868600"/>
              <a:ext cx="1241646" cy="2224448"/>
            </a:xfrm>
            <a:custGeom>
              <a:avLst/>
              <a:gdLst/>
              <a:ahLst/>
              <a:cxnLst/>
              <a:rect l="l" t="t" r="r" b="b"/>
              <a:pathLst>
                <a:path w="8620" h="15443" extrusionOk="0">
                  <a:moveTo>
                    <a:pt x="4679" y="1"/>
                  </a:moveTo>
                  <a:lnTo>
                    <a:pt x="4065" y="9130"/>
                  </a:lnTo>
                  <a:lnTo>
                    <a:pt x="3595" y="2142"/>
                  </a:lnTo>
                  <a:lnTo>
                    <a:pt x="2857" y="2142"/>
                  </a:lnTo>
                  <a:lnTo>
                    <a:pt x="2329" y="10045"/>
                  </a:lnTo>
                  <a:lnTo>
                    <a:pt x="81" y="10045"/>
                  </a:lnTo>
                  <a:lnTo>
                    <a:pt x="81" y="10503"/>
                  </a:lnTo>
                  <a:lnTo>
                    <a:pt x="471" y="10503"/>
                  </a:lnTo>
                  <a:lnTo>
                    <a:pt x="471" y="10918"/>
                  </a:lnTo>
                  <a:lnTo>
                    <a:pt x="471" y="15181"/>
                  </a:lnTo>
                  <a:lnTo>
                    <a:pt x="133" y="15181"/>
                  </a:lnTo>
                  <a:cubicBezTo>
                    <a:pt x="59" y="15181"/>
                    <a:pt x="1" y="15239"/>
                    <a:pt x="1" y="15313"/>
                  </a:cubicBezTo>
                  <a:cubicBezTo>
                    <a:pt x="1" y="15387"/>
                    <a:pt x="59" y="15442"/>
                    <a:pt x="133" y="15442"/>
                  </a:cubicBezTo>
                  <a:lnTo>
                    <a:pt x="8482" y="15442"/>
                  </a:lnTo>
                  <a:cubicBezTo>
                    <a:pt x="8558" y="15442"/>
                    <a:pt x="8620" y="15381"/>
                    <a:pt x="8620" y="15313"/>
                  </a:cubicBezTo>
                  <a:cubicBezTo>
                    <a:pt x="8620" y="15239"/>
                    <a:pt x="8565" y="15181"/>
                    <a:pt x="8491" y="15181"/>
                  </a:cubicBezTo>
                  <a:lnTo>
                    <a:pt x="7849" y="15181"/>
                  </a:lnTo>
                  <a:lnTo>
                    <a:pt x="7849" y="10918"/>
                  </a:lnTo>
                  <a:lnTo>
                    <a:pt x="7849" y="10500"/>
                  </a:lnTo>
                  <a:lnTo>
                    <a:pt x="8460" y="10500"/>
                  </a:lnTo>
                  <a:lnTo>
                    <a:pt x="8460" y="10045"/>
                  </a:lnTo>
                  <a:lnTo>
                    <a:pt x="6172" y="10045"/>
                  </a:lnTo>
                  <a:lnTo>
                    <a:pt x="5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9" name="Google Shape;1299;p46"/>
            <p:cNvSpPr/>
            <p:nvPr/>
          </p:nvSpPr>
          <p:spPr>
            <a:xfrm>
              <a:off x="6139394" y="3176995"/>
              <a:ext cx="143034" cy="1337291"/>
            </a:xfrm>
            <a:custGeom>
              <a:avLst/>
              <a:gdLst/>
              <a:ahLst/>
              <a:cxnLst/>
              <a:rect l="l" t="t" r="r" b="b"/>
              <a:pathLst>
                <a:path w="993" h="9284" extrusionOk="0">
                  <a:moveTo>
                    <a:pt x="624" y="1"/>
                  </a:moveTo>
                  <a:lnTo>
                    <a:pt x="0" y="9283"/>
                  </a:lnTo>
                  <a:lnTo>
                    <a:pt x="993" y="9283"/>
                  </a:lnTo>
                  <a:lnTo>
                    <a:pt x="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0" name="Google Shape;1300;p46"/>
            <p:cNvSpPr/>
            <p:nvPr/>
          </p:nvSpPr>
          <p:spPr>
            <a:xfrm>
              <a:off x="6282285" y="3176995"/>
              <a:ext cx="142602" cy="1337291"/>
            </a:xfrm>
            <a:custGeom>
              <a:avLst/>
              <a:gdLst/>
              <a:ahLst/>
              <a:cxnLst/>
              <a:rect l="l" t="t" r="r" b="b"/>
              <a:pathLst>
                <a:path w="990" h="9284" extrusionOk="0">
                  <a:moveTo>
                    <a:pt x="1" y="1"/>
                  </a:moveTo>
                  <a:lnTo>
                    <a:pt x="1" y="9283"/>
                  </a:lnTo>
                  <a:lnTo>
                    <a:pt x="990" y="9283"/>
                  </a:ln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1" name="Google Shape;1301;p46"/>
            <p:cNvSpPr/>
            <p:nvPr/>
          </p:nvSpPr>
          <p:spPr>
            <a:xfrm>
              <a:off x="6391181" y="2868600"/>
              <a:ext cx="159455" cy="1493433"/>
            </a:xfrm>
            <a:custGeom>
              <a:avLst/>
              <a:gdLst/>
              <a:ahLst/>
              <a:cxnLst/>
              <a:rect l="l" t="t" r="r" b="b"/>
              <a:pathLst>
                <a:path w="1107" h="10368" extrusionOk="0">
                  <a:moveTo>
                    <a:pt x="694" y="1"/>
                  </a:moveTo>
                  <a:lnTo>
                    <a:pt x="0" y="10368"/>
                  </a:lnTo>
                  <a:lnTo>
                    <a:pt x="1106" y="10368"/>
                  </a:lnTo>
                  <a:lnTo>
                    <a:pt x="1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46"/>
            <p:cNvSpPr/>
            <p:nvPr/>
          </p:nvSpPr>
          <p:spPr>
            <a:xfrm>
              <a:off x="6550060" y="2868600"/>
              <a:ext cx="159311" cy="1493433"/>
            </a:xfrm>
            <a:custGeom>
              <a:avLst/>
              <a:gdLst/>
              <a:ahLst/>
              <a:cxnLst/>
              <a:rect l="l" t="t" r="r" b="b"/>
              <a:pathLst>
                <a:path w="1106" h="10368" extrusionOk="0">
                  <a:moveTo>
                    <a:pt x="0" y="1"/>
                  </a:moveTo>
                  <a:lnTo>
                    <a:pt x="0" y="10368"/>
                  </a:lnTo>
                  <a:lnTo>
                    <a:pt x="1106" y="10368"/>
                  </a:lnTo>
                  <a:lnTo>
                    <a:pt x="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46"/>
            <p:cNvSpPr/>
            <p:nvPr/>
          </p:nvSpPr>
          <p:spPr>
            <a:xfrm>
              <a:off x="5885015" y="4381335"/>
              <a:ext cx="1062890" cy="693133"/>
            </a:xfrm>
            <a:custGeom>
              <a:avLst/>
              <a:gdLst/>
              <a:ahLst/>
              <a:cxnLst/>
              <a:rect l="l" t="t" r="r" b="b"/>
              <a:pathLst>
                <a:path w="7379" h="4812" extrusionOk="0">
                  <a:moveTo>
                    <a:pt x="0" y="1"/>
                  </a:moveTo>
                  <a:lnTo>
                    <a:pt x="0" y="4811"/>
                  </a:lnTo>
                  <a:lnTo>
                    <a:pt x="7378" y="4811"/>
                  </a:lnTo>
                  <a:lnTo>
                    <a:pt x="7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1304;p46"/>
            <p:cNvSpPr/>
            <p:nvPr/>
          </p:nvSpPr>
          <p:spPr>
            <a:xfrm>
              <a:off x="5829271" y="4315508"/>
              <a:ext cx="1206212" cy="65539"/>
            </a:xfrm>
            <a:custGeom>
              <a:avLst/>
              <a:gdLst/>
              <a:ahLst/>
              <a:cxnLst/>
              <a:rect l="l" t="t" r="r" b="b"/>
              <a:pathLst>
                <a:path w="8374" h="455" extrusionOk="0">
                  <a:moveTo>
                    <a:pt x="0" y="0"/>
                  </a:moveTo>
                  <a:lnTo>
                    <a:pt x="0" y="455"/>
                  </a:lnTo>
                  <a:lnTo>
                    <a:pt x="8374" y="455"/>
                  </a:lnTo>
                  <a:lnTo>
                    <a:pt x="8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46"/>
            <p:cNvSpPr/>
            <p:nvPr/>
          </p:nvSpPr>
          <p:spPr>
            <a:xfrm>
              <a:off x="5885015" y="4381335"/>
              <a:ext cx="552259" cy="693133"/>
            </a:xfrm>
            <a:custGeom>
              <a:avLst/>
              <a:gdLst/>
              <a:ahLst/>
              <a:cxnLst/>
              <a:rect l="l" t="t" r="r" b="b"/>
              <a:pathLst>
                <a:path w="3834" h="4812" extrusionOk="0">
                  <a:moveTo>
                    <a:pt x="0" y="1"/>
                  </a:moveTo>
                  <a:lnTo>
                    <a:pt x="0" y="4811"/>
                  </a:lnTo>
                  <a:lnTo>
                    <a:pt x="3834" y="4811"/>
                  </a:lnTo>
                  <a:lnTo>
                    <a:pt x="3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46"/>
            <p:cNvSpPr/>
            <p:nvPr/>
          </p:nvSpPr>
          <p:spPr>
            <a:xfrm>
              <a:off x="6128735" y="4595095"/>
              <a:ext cx="616502" cy="480238"/>
            </a:xfrm>
            <a:custGeom>
              <a:avLst/>
              <a:gdLst/>
              <a:ahLst/>
              <a:cxnLst/>
              <a:rect l="l" t="t" r="r" b="b"/>
              <a:pathLst>
                <a:path w="4280" h="3334" extrusionOk="0">
                  <a:moveTo>
                    <a:pt x="1" y="0"/>
                  </a:moveTo>
                  <a:lnTo>
                    <a:pt x="1" y="3333"/>
                  </a:lnTo>
                  <a:lnTo>
                    <a:pt x="4280" y="3333"/>
                  </a:lnTo>
                  <a:lnTo>
                    <a:pt x="4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7" name="Google Shape;1307;p46"/>
            <p:cNvSpPr/>
            <p:nvPr/>
          </p:nvSpPr>
          <p:spPr>
            <a:xfrm>
              <a:off x="6128735" y="4595095"/>
              <a:ext cx="307675" cy="480238"/>
            </a:xfrm>
            <a:custGeom>
              <a:avLst/>
              <a:gdLst/>
              <a:ahLst/>
              <a:cxnLst/>
              <a:rect l="l" t="t" r="r" b="b"/>
              <a:pathLst>
                <a:path w="2136" h="3334" extrusionOk="0">
                  <a:moveTo>
                    <a:pt x="1" y="0"/>
                  </a:moveTo>
                  <a:lnTo>
                    <a:pt x="1" y="3333"/>
                  </a:lnTo>
                  <a:lnTo>
                    <a:pt x="2136" y="3333"/>
                  </a:lnTo>
                  <a:lnTo>
                    <a:pt x="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46"/>
            <p:cNvSpPr/>
            <p:nvPr/>
          </p:nvSpPr>
          <p:spPr>
            <a:xfrm>
              <a:off x="6068525" y="4562829"/>
              <a:ext cx="735193" cy="65539"/>
            </a:xfrm>
            <a:custGeom>
              <a:avLst/>
              <a:gdLst/>
              <a:ahLst/>
              <a:cxnLst/>
              <a:rect l="l" t="t" r="r" b="b"/>
              <a:pathLst>
                <a:path w="5104" h="455" extrusionOk="0">
                  <a:moveTo>
                    <a:pt x="1" y="0"/>
                  </a:moveTo>
                  <a:lnTo>
                    <a:pt x="1" y="455"/>
                  </a:lnTo>
                  <a:lnTo>
                    <a:pt x="5103" y="455"/>
                  </a:lnTo>
                  <a:lnTo>
                    <a:pt x="5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9" name="Google Shape;1309;p46"/>
            <p:cNvSpPr/>
            <p:nvPr/>
          </p:nvSpPr>
          <p:spPr>
            <a:xfrm>
              <a:off x="6338461"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0" name="Google Shape;1310;p46"/>
            <p:cNvSpPr/>
            <p:nvPr/>
          </p:nvSpPr>
          <p:spPr>
            <a:xfrm>
              <a:off x="6436266"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1311;p46"/>
            <p:cNvSpPr/>
            <p:nvPr/>
          </p:nvSpPr>
          <p:spPr>
            <a:xfrm>
              <a:off x="5885015" y="4381335"/>
              <a:ext cx="1062890" cy="59922"/>
            </a:xfrm>
            <a:custGeom>
              <a:avLst/>
              <a:gdLst/>
              <a:ahLst/>
              <a:cxnLst/>
              <a:rect l="l" t="t" r="r" b="b"/>
              <a:pathLst>
                <a:path w="7379" h="416" extrusionOk="0">
                  <a:moveTo>
                    <a:pt x="0" y="1"/>
                  </a:moveTo>
                  <a:lnTo>
                    <a:pt x="0" y="416"/>
                  </a:lnTo>
                  <a:lnTo>
                    <a:pt x="7378" y="416"/>
                  </a:lnTo>
                  <a:lnTo>
                    <a:pt x="7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 name="Google Shape;1312;p46"/>
            <p:cNvSpPr/>
            <p:nvPr/>
          </p:nvSpPr>
          <p:spPr>
            <a:xfrm>
              <a:off x="6128735" y="4627792"/>
              <a:ext cx="616502" cy="59922"/>
            </a:xfrm>
            <a:custGeom>
              <a:avLst/>
              <a:gdLst/>
              <a:ahLst/>
              <a:cxnLst/>
              <a:rect l="l" t="t" r="r" b="b"/>
              <a:pathLst>
                <a:path w="4280" h="416" extrusionOk="0">
                  <a:moveTo>
                    <a:pt x="1" y="1"/>
                  </a:moveTo>
                  <a:lnTo>
                    <a:pt x="1" y="415"/>
                  </a:lnTo>
                  <a:lnTo>
                    <a:pt x="4280" y="415"/>
                  </a:lnTo>
                  <a:lnTo>
                    <a:pt x="4280" y="1"/>
                  </a:lnTo>
                  <a:close/>
                </a:path>
              </a:pathLst>
            </a:custGeom>
            <a:solidFill>
              <a:srgbClr val="D0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 name="Google Shape;1313;p46"/>
            <p:cNvSpPr/>
            <p:nvPr/>
          </p:nvSpPr>
          <p:spPr>
            <a:xfrm>
              <a:off x="5817747" y="5055311"/>
              <a:ext cx="1241214" cy="37739"/>
            </a:xfrm>
            <a:custGeom>
              <a:avLst/>
              <a:gdLst/>
              <a:ahLst/>
              <a:cxnLst/>
              <a:rect l="l" t="t" r="r" b="b"/>
              <a:pathLst>
                <a:path w="8617" h="262" extrusionOk="0">
                  <a:moveTo>
                    <a:pt x="129" y="0"/>
                  </a:moveTo>
                  <a:cubicBezTo>
                    <a:pt x="59" y="0"/>
                    <a:pt x="0" y="58"/>
                    <a:pt x="0" y="132"/>
                  </a:cubicBezTo>
                  <a:cubicBezTo>
                    <a:pt x="0" y="206"/>
                    <a:pt x="59" y="261"/>
                    <a:pt x="129" y="261"/>
                  </a:cubicBezTo>
                  <a:lnTo>
                    <a:pt x="8481" y="261"/>
                  </a:lnTo>
                  <a:cubicBezTo>
                    <a:pt x="8555" y="261"/>
                    <a:pt x="8616" y="200"/>
                    <a:pt x="8613" y="132"/>
                  </a:cubicBezTo>
                  <a:cubicBezTo>
                    <a:pt x="8613" y="58"/>
                    <a:pt x="8555" y="0"/>
                    <a:pt x="8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14" name="Google Shape;1314;p46"/>
          <p:cNvGrpSpPr/>
          <p:nvPr/>
        </p:nvGrpSpPr>
        <p:grpSpPr>
          <a:xfrm rot="-1055794" flipH="1">
            <a:off x="4274667" y="4219680"/>
            <a:ext cx="641014" cy="323441"/>
            <a:chOff x="3074383" y="127425"/>
            <a:chExt cx="1048062" cy="528936"/>
          </a:xfrm>
        </p:grpSpPr>
        <p:sp>
          <p:nvSpPr>
            <p:cNvPr id="1315" name="Google Shape;1315;p46"/>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 name="Google Shape;1316;p46"/>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 name="Google Shape;1317;p46"/>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 name="Google Shape;1318;p46"/>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19" name="Google Shape;1319;p46"/>
          <p:cNvGrpSpPr/>
          <p:nvPr/>
        </p:nvGrpSpPr>
        <p:grpSpPr>
          <a:xfrm rot="1672438" flipH="1">
            <a:off x="7621471" y="296841"/>
            <a:ext cx="1082386" cy="745134"/>
            <a:chOff x="6170267" y="3699805"/>
            <a:chExt cx="2490384" cy="1714426"/>
          </a:xfrm>
        </p:grpSpPr>
        <p:sp>
          <p:nvSpPr>
            <p:cNvPr id="1320" name="Google Shape;1320;p46"/>
            <p:cNvSpPr/>
            <p:nvPr/>
          </p:nvSpPr>
          <p:spPr>
            <a:xfrm>
              <a:off x="6170267" y="3700842"/>
              <a:ext cx="2487016" cy="1713389"/>
            </a:xfrm>
            <a:custGeom>
              <a:avLst/>
              <a:gdLst/>
              <a:ahLst/>
              <a:cxnLst/>
              <a:rect l="l" t="t" r="r" b="b"/>
              <a:pathLst>
                <a:path w="14386" h="9911" extrusionOk="0">
                  <a:moveTo>
                    <a:pt x="525" y="1"/>
                  </a:moveTo>
                  <a:lnTo>
                    <a:pt x="525" y="7947"/>
                  </a:lnTo>
                  <a:lnTo>
                    <a:pt x="0" y="7947"/>
                  </a:lnTo>
                  <a:lnTo>
                    <a:pt x="0" y="8374"/>
                  </a:lnTo>
                  <a:lnTo>
                    <a:pt x="1109" y="8374"/>
                  </a:lnTo>
                  <a:cubicBezTo>
                    <a:pt x="1035" y="8519"/>
                    <a:pt x="995" y="8681"/>
                    <a:pt x="995" y="8853"/>
                  </a:cubicBezTo>
                  <a:cubicBezTo>
                    <a:pt x="995" y="9437"/>
                    <a:pt x="1469" y="9910"/>
                    <a:pt x="2052" y="9910"/>
                  </a:cubicBezTo>
                  <a:cubicBezTo>
                    <a:pt x="2633" y="9910"/>
                    <a:pt x="3106" y="9437"/>
                    <a:pt x="3106" y="8853"/>
                  </a:cubicBezTo>
                  <a:cubicBezTo>
                    <a:pt x="3106" y="8681"/>
                    <a:pt x="3066" y="8516"/>
                    <a:pt x="2992" y="8374"/>
                  </a:cubicBezTo>
                  <a:lnTo>
                    <a:pt x="6709" y="8374"/>
                  </a:lnTo>
                  <a:cubicBezTo>
                    <a:pt x="6635" y="8519"/>
                    <a:pt x="6592" y="8681"/>
                    <a:pt x="6592" y="8853"/>
                  </a:cubicBezTo>
                  <a:cubicBezTo>
                    <a:pt x="6592" y="9437"/>
                    <a:pt x="7065" y="9910"/>
                    <a:pt x="7649" y="9910"/>
                  </a:cubicBezTo>
                  <a:cubicBezTo>
                    <a:pt x="8232" y="9910"/>
                    <a:pt x="8705" y="9437"/>
                    <a:pt x="8705" y="8853"/>
                  </a:cubicBezTo>
                  <a:cubicBezTo>
                    <a:pt x="8705" y="8681"/>
                    <a:pt x="8662" y="8516"/>
                    <a:pt x="8589" y="8374"/>
                  </a:cubicBezTo>
                  <a:lnTo>
                    <a:pt x="9258" y="8374"/>
                  </a:lnTo>
                  <a:lnTo>
                    <a:pt x="9258" y="7947"/>
                  </a:lnTo>
                  <a:lnTo>
                    <a:pt x="9753" y="7947"/>
                  </a:lnTo>
                  <a:lnTo>
                    <a:pt x="9753" y="8374"/>
                  </a:lnTo>
                  <a:lnTo>
                    <a:pt x="10948" y="8374"/>
                  </a:lnTo>
                  <a:cubicBezTo>
                    <a:pt x="10874" y="8519"/>
                    <a:pt x="10831" y="8681"/>
                    <a:pt x="10831" y="8853"/>
                  </a:cubicBezTo>
                  <a:cubicBezTo>
                    <a:pt x="10831" y="9437"/>
                    <a:pt x="11304" y="9910"/>
                    <a:pt x="11888" y="9910"/>
                  </a:cubicBezTo>
                  <a:cubicBezTo>
                    <a:pt x="12471" y="9910"/>
                    <a:pt x="12944" y="9437"/>
                    <a:pt x="12944" y="8853"/>
                  </a:cubicBezTo>
                  <a:cubicBezTo>
                    <a:pt x="12944" y="8681"/>
                    <a:pt x="12901" y="8516"/>
                    <a:pt x="12828" y="8374"/>
                  </a:cubicBezTo>
                  <a:lnTo>
                    <a:pt x="14385" y="8374"/>
                  </a:lnTo>
                  <a:lnTo>
                    <a:pt x="14385" y="7947"/>
                  </a:lnTo>
                  <a:lnTo>
                    <a:pt x="14118" y="7947"/>
                  </a:lnTo>
                  <a:lnTo>
                    <a:pt x="14118" y="7373"/>
                  </a:lnTo>
                  <a:lnTo>
                    <a:pt x="14118" y="6881"/>
                  </a:lnTo>
                  <a:lnTo>
                    <a:pt x="14118" y="5094"/>
                  </a:lnTo>
                  <a:lnTo>
                    <a:pt x="12250" y="2246"/>
                  </a:lnTo>
                  <a:lnTo>
                    <a:pt x="9258" y="2246"/>
                  </a:lnTo>
                  <a:lnTo>
                    <a:pt x="92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1321;p46"/>
            <p:cNvSpPr/>
            <p:nvPr/>
          </p:nvSpPr>
          <p:spPr>
            <a:xfrm>
              <a:off x="6264064" y="3699805"/>
              <a:ext cx="1509739" cy="1374549"/>
            </a:xfrm>
            <a:custGeom>
              <a:avLst/>
              <a:gdLst/>
              <a:ahLst/>
              <a:cxnLst/>
              <a:rect l="l" t="t" r="r" b="b"/>
              <a:pathLst>
                <a:path w="8733" h="7951" extrusionOk="0">
                  <a:moveTo>
                    <a:pt x="0" y="1"/>
                  </a:moveTo>
                  <a:lnTo>
                    <a:pt x="0" y="7950"/>
                  </a:lnTo>
                  <a:lnTo>
                    <a:pt x="8733" y="7950"/>
                  </a:lnTo>
                  <a:lnTo>
                    <a:pt x="87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1322;p46"/>
            <p:cNvSpPr/>
            <p:nvPr/>
          </p:nvSpPr>
          <p:spPr>
            <a:xfrm>
              <a:off x="7774833" y="4088602"/>
              <a:ext cx="839666" cy="985748"/>
            </a:xfrm>
            <a:custGeom>
              <a:avLst/>
              <a:gdLst/>
              <a:ahLst/>
              <a:cxnLst/>
              <a:rect l="l" t="t" r="r" b="b"/>
              <a:pathLst>
                <a:path w="4857" h="5702" extrusionOk="0">
                  <a:moveTo>
                    <a:pt x="0" y="0"/>
                  </a:moveTo>
                  <a:lnTo>
                    <a:pt x="0" y="5701"/>
                  </a:lnTo>
                  <a:lnTo>
                    <a:pt x="4856" y="5701"/>
                  </a:lnTo>
                  <a:lnTo>
                    <a:pt x="4856" y="2851"/>
                  </a:ln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 name="Google Shape;1323;p46"/>
            <p:cNvSpPr/>
            <p:nvPr/>
          </p:nvSpPr>
          <p:spPr>
            <a:xfrm>
              <a:off x="7571875" y="3699805"/>
              <a:ext cx="201921" cy="1374549"/>
            </a:xfrm>
            <a:custGeom>
              <a:avLst/>
              <a:gdLst/>
              <a:ahLst/>
              <a:cxnLst/>
              <a:rect l="l" t="t" r="r" b="b"/>
              <a:pathLst>
                <a:path w="1168" h="7951" extrusionOk="0">
                  <a:moveTo>
                    <a:pt x="1" y="1"/>
                  </a:moveTo>
                  <a:lnTo>
                    <a:pt x="1" y="7950"/>
                  </a:lnTo>
                  <a:lnTo>
                    <a:pt x="1168" y="7950"/>
                  </a:lnTo>
                  <a:lnTo>
                    <a:pt x="1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 name="Google Shape;1324;p46"/>
            <p:cNvSpPr/>
            <p:nvPr/>
          </p:nvSpPr>
          <p:spPr>
            <a:xfrm>
              <a:off x="6264064" y="3699805"/>
              <a:ext cx="201921" cy="1374549"/>
            </a:xfrm>
            <a:custGeom>
              <a:avLst/>
              <a:gdLst/>
              <a:ahLst/>
              <a:cxnLst/>
              <a:rect l="l" t="t" r="r" b="b"/>
              <a:pathLst>
                <a:path w="1168" h="7951" extrusionOk="0">
                  <a:moveTo>
                    <a:pt x="0" y="1"/>
                  </a:moveTo>
                  <a:lnTo>
                    <a:pt x="0" y="7950"/>
                  </a:lnTo>
                  <a:lnTo>
                    <a:pt x="1167" y="7950"/>
                  </a:lnTo>
                  <a:lnTo>
                    <a:pt x="1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 name="Google Shape;1325;p46"/>
            <p:cNvSpPr/>
            <p:nvPr/>
          </p:nvSpPr>
          <p:spPr>
            <a:xfrm>
              <a:off x="7774141" y="4088083"/>
              <a:ext cx="86266" cy="985229"/>
            </a:xfrm>
            <a:custGeom>
              <a:avLst/>
              <a:gdLst/>
              <a:ahLst/>
              <a:cxnLst/>
              <a:rect l="l" t="t" r="r" b="b"/>
              <a:pathLst>
                <a:path w="499" h="5699" extrusionOk="0">
                  <a:moveTo>
                    <a:pt x="1" y="0"/>
                  </a:moveTo>
                  <a:lnTo>
                    <a:pt x="1" y="5698"/>
                  </a:lnTo>
                  <a:lnTo>
                    <a:pt x="499" y="5698"/>
                  </a:lnTo>
                  <a:lnTo>
                    <a:pt x="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 name="Google Shape;1326;p46"/>
            <p:cNvSpPr/>
            <p:nvPr/>
          </p:nvSpPr>
          <p:spPr>
            <a:xfrm>
              <a:off x="8000955" y="4216530"/>
              <a:ext cx="505667" cy="355436"/>
            </a:xfrm>
            <a:custGeom>
              <a:avLst/>
              <a:gdLst/>
              <a:ahLst/>
              <a:cxnLst/>
              <a:rect l="l" t="t" r="r" b="b"/>
              <a:pathLst>
                <a:path w="2925" h="2056" extrusionOk="0">
                  <a:moveTo>
                    <a:pt x="1" y="0"/>
                  </a:moveTo>
                  <a:lnTo>
                    <a:pt x="1" y="2055"/>
                  </a:lnTo>
                  <a:lnTo>
                    <a:pt x="2925" y="2055"/>
                  </a:lnTo>
                  <a:lnTo>
                    <a:pt x="15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 name="Google Shape;1327;p46"/>
            <p:cNvSpPr/>
            <p:nvPr/>
          </p:nvSpPr>
          <p:spPr>
            <a:xfrm>
              <a:off x="7995077" y="4675341"/>
              <a:ext cx="164925" cy="29389"/>
            </a:xfrm>
            <a:custGeom>
              <a:avLst/>
              <a:gdLst/>
              <a:ahLst/>
              <a:cxnLst/>
              <a:rect l="l" t="t" r="r" b="b"/>
              <a:pathLst>
                <a:path w="954" h="170" extrusionOk="0">
                  <a:moveTo>
                    <a:pt x="84" y="0"/>
                  </a:moveTo>
                  <a:cubicBezTo>
                    <a:pt x="38" y="0"/>
                    <a:pt x="1" y="37"/>
                    <a:pt x="1" y="83"/>
                  </a:cubicBezTo>
                  <a:cubicBezTo>
                    <a:pt x="1" y="129"/>
                    <a:pt x="38" y="169"/>
                    <a:pt x="84" y="169"/>
                  </a:cubicBezTo>
                  <a:lnTo>
                    <a:pt x="867" y="169"/>
                  </a:lnTo>
                  <a:cubicBezTo>
                    <a:pt x="913" y="169"/>
                    <a:pt x="953" y="129"/>
                    <a:pt x="950" y="83"/>
                  </a:cubicBezTo>
                  <a:cubicBezTo>
                    <a:pt x="950" y="37"/>
                    <a:pt x="913" y="0"/>
                    <a:pt x="8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 name="Google Shape;1328;p46"/>
            <p:cNvSpPr/>
            <p:nvPr/>
          </p:nvSpPr>
          <p:spPr>
            <a:xfrm>
              <a:off x="8488986" y="4889879"/>
              <a:ext cx="126028" cy="85056"/>
            </a:xfrm>
            <a:custGeom>
              <a:avLst/>
              <a:gdLst/>
              <a:ahLst/>
              <a:cxnLst/>
              <a:rect l="l" t="t" r="r" b="b"/>
              <a:pathLst>
                <a:path w="729" h="492" extrusionOk="0">
                  <a:moveTo>
                    <a:pt x="0" y="0"/>
                  </a:moveTo>
                  <a:lnTo>
                    <a:pt x="0" y="492"/>
                  </a:lnTo>
                  <a:lnTo>
                    <a:pt x="728" y="492"/>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9" name="Google Shape;1329;p46"/>
            <p:cNvSpPr/>
            <p:nvPr/>
          </p:nvSpPr>
          <p:spPr>
            <a:xfrm>
              <a:off x="8488986" y="4889879"/>
              <a:ext cx="85056" cy="85056"/>
            </a:xfrm>
            <a:custGeom>
              <a:avLst/>
              <a:gdLst/>
              <a:ahLst/>
              <a:cxnLst/>
              <a:rect l="l" t="t" r="r" b="b"/>
              <a:pathLst>
                <a:path w="492" h="492" extrusionOk="0">
                  <a:moveTo>
                    <a:pt x="0" y="0"/>
                  </a:moveTo>
                  <a:lnTo>
                    <a:pt x="0" y="492"/>
                  </a:lnTo>
                  <a:lnTo>
                    <a:pt x="492" y="492"/>
                  </a:lnTo>
                  <a:lnTo>
                    <a:pt x="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 name="Google Shape;1330;p46"/>
            <p:cNvSpPr/>
            <p:nvPr/>
          </p:nvSpPr>
          <p:spPr>
            <a:xfrm>
              <a:off x="6173125" y="5049296"/>
              <a:ext cx="1601191" cy="98325"/>
            </a:xfrm>
            <a:custGeom>
              <a:avLst/>
              <a:gdLst/>
              <a:ahLst/>
              <a:cxnLst/>
              <a:rect l="l" t="t" r="r" b="b"/>
              <a:pathLst>
                <a:path w="9262" h="425" extrusionOk="0">
                  <a:moveTo>
                    <a:pt x="1" y="0"/>
                  </a:moveTo>
                  <a:lnTo>
                    <a:pt x="1" y="424"/>
                  </a:lnTo>
                  <a:lnTo>
                    <a:pt x="9262" y="424"/>
                  </a:lnTo>
                  <a:lnTo>
                    <a:pt x="9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 name="Google Shape;1331;p46"/>
            <p:cNvSpPr/>
            <p:nvPr/>
          </p:nvSpPr>
          <p:spPr>
            <a:xfrm>
              <a:off x="7860227" y="5049296"/>
              <a:ext cx="800423" cy="98325"/>
            </a:xfrm>
            <a:custGeom>
              <a:avLst/>
              <a:gdLst/>
              <a:ahLst/>
              <a:cxnLst/>
              <a:rect l="l" t="t" r="r" b="b"/>
              <a:pathLst>
                <a:path w="4630" h="425" extrusionOk="0">
                  <a:moveTo>
                    <a:pt x="1" y="0"/>
                  </a:moveTo>
                  <a:lnTo>
                    <a:pt x="1" y="424"/>
                  </a:lnTo>
                  <a:lnTo>
                    <a:pt x="4630" y="424"/>
                  </a:lnTo>
                  <a:lnTo>
                    <a:pt x="4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 name="Google Shape;1332;p46"/>
            <p:cNvSpPr/>
            <p:nvPr/>
          </p:nvSpPr>
          <p:spPr>
            <a:xfrm>
              <a:off x="8046595" y="5048060"/>
              <a:ext cx="365117" cy="365636"/>
            </a:xfrm>
            <a:custGeom>
              <a:avLst/>
              <a:gdLst/>
              <a:ahLst/>
              <a:cxnLst/>
              <a:rect l="l" t="t" r="r" b="b"/>
              <a:pathLst>
                <a:path w="2112" h="2115" extrusionOk="0">
                  <a:moveTo>
                    <a:pt x="1057" y="1"/>
                  </a:moveTo>
                  <a:cubicBezTo>
                    <a:pt x="474" y="1"/>
                    <a:pt x="1" y="474"/>
                    <a:pt x="1" y="1057"/>
                  </a:cubicBezTo>
                  <a:cubicBezTo>
                    <a:pt x="1" y="1641"/>
                    <a:pt x="474" y="2114"/>
                    <a:pt x="1057" y="2114"/>
                  </a:cubicBezTo>
                  <a:cubicBezTo>
                    <a:pt x="1641" y="2114"/>
                    <a:pt x="2111" y="1641"/>
                    <a:pt x="2111" y="1057"/>
                  </a:cubicBezTo>
                  <a:cubicBezTo>
                    <a:pt x="2111" y="474"/>
                    <a:pt x="164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 name="Google Shape;1333;p46"/>
            <p:cNvSpPr/>
            <p:nvPr/>
          </p:nvSpPr>
          <p:spPr>
            <a:xfrm>
              <a:off x="6345316" y="5048060"/>
              <a:ext cx="365463" cy="365636"/>
            </a:xfrm>
            <a:custGeom>
              <a:avLst/>
              <a:gdLst/>
              <a:ahLst/>
              <a:cxnLst/>
              <a:rect l="l" t="t" r="r" b="b"/>
              <a:pathLst>
                <a:path w="2114" h="2115" extrusionOk="0">
                  <a:moveTo>
                    <a:pt x="1057" y="1"/>
                  </a:moveTo>
                  <a:cubicBezTo>
                    <a:pt x="473" y="1"/>
                    <a:pt x="0" y="474"/>
                    <a:pt x="0" y="1057"/>
                  </a:cubicBezTo>
                  <a:cubicBezTo>
                    <a:pt x="0" y="1641"/>
                    <a:pt x="473" y="2114"/>
                    <a:pt x="1057" y="2114"/>
                  </a:cubicBezTo>
                  <a:cubicBezTo>
                    <a:pt x="1640" y="2114"/>
                    <a:pt x="2113" y="1641"/>
                    <a:pt x="2113" y="1057"/>
                  </a:cubicBezTo>
                  <a:cubicBezTo>
                    <a:pt x="2113" y="474"/>
                    <a:pt x="1640"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334;p46"/>
            <p:cNvSpPr/>
            <p:nvPr/>
          </p:nvSpPr>
          <p:spPr>
            <a:xfrm>
              <a:off x="7313252" y="5048060"/>
              <a:ext cx="364944" cy="365636"/>
            </a:xfrm>
            <a:custGeom>
              <a:avLst/>
              <a:gdLst/>
              <a:ahLst/>
              <a:cxnLst/>
              <a:rect l="l" t="t" r="r" b="b"/>
              <a:pathLst>
                <a:path w="2111" h="2115" extrusionOk="0">
                  <a:moveTo>
                    <a:pt x="1054" y="1"/>
                  </a:moveTo>
                  <a:cubicBezTo>
                    <a:pt x="474" y="1"/>
                    <a:pt x="1" y="474"/>
                    <a:pt x="1" y="1057"/>
                  </a:cubicBezTo>
                  <a:cubicBezTo>
                    <a:pt x="1" y="1641"/>
                    <a:pt x="474" y="2114"/>
                    <a:pt x="1054" y="2114"/>
                  </a:cubicBezTo>
                  <a:cubicBezTo>
                    <a:pt x="1638" y="2114"/>
                    <a:pt x="2111" y="1641"/>
                    <a:pt x="2111" y="1057"/>
                  </a:cubicBezTo>
                  <a:cubicBezTo>
                    <a:pt x="2111" y="474"/>
                    <a:pt x="1638" y="1"/>
                    <a:pt x="1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 name="Google Shape;1335;p46"/>
            <p:cNvSpPr/>
            <p:nvPr/>
          </p:nvSpPr>
          <p:spPr>
            <a:xfrm>
              <a:off x="8109349" y="5110814"/>
              <a:ext cx="240127" cy="240127"/>
            </a:xfrm>
            <a:custGeom>
              <a:avLst/>
              <a:gdLst/>
              <a:ahLst/>
              <a:cxnLst/>
              <a:rect l="l" t="t" r="r" b="b"/>
              <a:pathLst>
                <a:path w="1389" h="1389" extrusionOk="0">
                  <a:moveTo>
                    <a:pt x="694" y="0"/>
                  </a:moveTo>
                  <a:cubicBezTo>
                    <a:pt x="310" y="0"/>
                    <a:pt x="0" y="310"/>
                    <a:pt x="0" y="694"/>
                  </a:cubicBezTo>
                  <a:cubicBezTo>
                    <a:pt x="0" y="1078"/>
                    <a:pt x="310" y="1389"/>
                    <a:pt x="694" y="1389"/>
                  </a:cubicBezTo>
                  <a:cubicBezTo>
                    <a:pt x="1078" y="1389"/>
                    <a:pt x="1389" y="1078"/>
                    <a:pt x="1389" y="694"/>
                  </a:cubicBezTo>
                  <a:cubicBezTo>
                    <a:pt x="1389" y="310"/>
                    <a:pt x="1078"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1336;p46"/>
            <p:cNvSpPr/>
            <p:nvPr/>
          </p:nvSpPr>
          <p:spPr>
            <a:xfrm>
              <a:off x="7376525" y="5110814"/>
              <a:ext cx="240127" cy="240127"/>
            </a:xfrm>
            <a:custGeom>
              <a:avLst/>
              <a:gdLst/>
              <a:ahLst/>
              <a:cxnLst/>
              <a:rect l="l" t="t" r="r" b="b"/>
              <a:pathLst>
                <a:path w="1389" h="1389" extrusionOk="0">
                  <a:moveTo>
                    <a:pt x="694" y="0"/>
                  </a:moveTo>
                  <a:cubicBezTo>
                    <a:pt x="311" y="0"/>
                    <a:pt x="0" y="310"/>
                    <a:pt x="0" y="694"/>
                  </a:cubicBezTo>
                  <a:cubicBezTo>
                    <a:pt x="0" y="1078"/>
                    <a:pt x="311" y="1389"/>
                    <a:pt x="694" y="1389"/>
                  </a:cubicBezTo>
                  <a:cubicBezTo>
                    <a:pt x="1078" y="1389"/>
                    <a:pt x="1389" y="1078"/>
                    <a:pt x="1389" y="694"/>
                  </a:cubicBezTo>
                  <a:cubicBezTo>
                    <a:pt x="1389" y="310"/>
                    <a:pt x="1075"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 name="Google Shape;1337;p46"/>
            <p:cNvSpPr/>
            <p:nvPr/>
          </p:nvSpPr>
          <p:spPr>
            <a:xfrm>
              <a:off x="6407897" y="5110814"/>
              <a:ext cx="240127" cy="240127"/>
            </a:xfrm>
            <a:custGeom>
              <a:avLst/>
              <a:gdLst/>
              <a:ahLst/>
              <a:cxnLst/>
              <a:rect l="l" t="t" r="r" b="b"/>
              <a:pathLst>
                <a:path w="1389" h="1389" extrusionOk="0">
                  <a:moveTo>
                    <a:pt x="695" y="0"/>
                  </a:moveTo>
                  <a:cubicBezTo>
                    <a:pt x="311" y="0"/>
                    <a:pt x="0" y="310"/>
                    <a:pt x="0" y="694"/>
                  </a:cubicBezTo>
                  <a:cubicBezTo>
                    <a:pt x="0" y="1078"/>
                    <a:pt x="311" y="1389"/>
                    <a:pt x="695" y="1389"/>
                  </a:cubicBezTo>
                  <a:cubicBezTo>
                    <a:pt x="1079" y="1389"/>
                    <a:pt x="1389" y="1078"/>
                    <a:pt x="1389" y="694"/>
                  </a:cubicBezTo>
                  <a:cubicBezTo>
                    <a:pt x="1389" y="310"/>
                    <a:pt x="1079"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1338;p46"/>
            <p:cNvSpPr/>
            <p:nvPr/>
          </p:nvSpPr>
          <p:spPr>
            <a:xfrm>
              <a:off x="6647850" y="3699805"/>
              <a:ext cx="722455" cy="1346370"/>
            </a:xfrm>
            <a:custGeom>
              <a:avLst/>
              <a:gdLst/>
              <a:ahLst/>
              <a:cxnLst/>
              <a:rect l="l" t="t" r="r" b="b"/>
              <a:pathLst>
                <a:path w="4179" h="7788" extrusionOk="0">
                  <a:moveTo>
                    <a:pt x="1" y="1"/>
                  </a:moveTo>
                  <a:lnTo>
                    <a:pt x="1" y="7787"/>
                  </a:lnTo>
                  <a:lnTo>
                    <a:pt x="4178" y="7787"/>
                  </a:lnTo>
                  <a:lnTo>
                    <a:pt x="4178"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 name="Google Shape;1339;p46"/>
            <p:cNvSpPr/>
            <p:nvPr/>
          </p:nvSpPr>
          <p:spPr>
            <a:xfrm>
              <a:off x="8000725" y="4216800"/>
              <a:ext cx="300025" cy="355400"/>
            </a:xfrm>
            <a:custGeom>
              <a:avLst/>
              <a:gdLst/>
              <a:ahLst/>
              <a:cxnLst/>
              <a:rect l="l" t="t" r="r" b="b"/>
              <a:pathLst>
                <a:path w="12001" h="14216" extrusionOk="0">
                  <a:moveTo>
                    <a:pt x="0" y="0"/>
                  </a:moveTo>
                  <a:lnTo>
                    <a:pt x="0" y="14216"/>
                  </a:lnTo>
                  <a:lnTo>
                    <a:pt x="12001" y="14216"/>
                  </a:lnTo>
                  <a:lnTo>
                    <a:pt x="3810" y="0"/>
                  </a:lnTo>
                  <a:close/>
                </a:path>
              </a:pathLst>
            </a:custGeom>
            <a:solidFill>
              <a:srgbClr val="2C3A4C">
                <a:alpha val="28240"/>
              </a:srgbClr>
            </a:solidFill>
            <a:ln>
              <a:noFill/>
            </a:ln>
          </p:spPr>
          <p:txBody>
            <a:bodyPr/>
            <a:lstStyle/>
            <a:p>
              <a:endParaRPr lang="en-US" dirty="0"/>
            </a:p>
          </p:txBody>
        </p:sp>
      </p:grpSp>
      <p:grpSp>
        <p:nvGrpSpPr>
          <p:cNvPr id="1340" name="Google Shape;1340;p46"/>
          <p:cNvGrpSpPr/>
          <p:nvPr/>
        </p:nvGrpSpPr>
        <p:grpSpPr>
          <a:xfrm rot="-2237926" flipH="1">
            <a:off x="4414449" y="385354"/>
            <a:ext cx="361465" cy="372296"/>
            <a:chOff x="3146663" y="2304000"/>
            <a:chExt cx="93750" cy="96550"/>
          </a:xfrm>
        </p:grpSpPr>
        <p:sp>
          <p:nvSpPr>
            <p:cNvPr id="1341" name="Google Shape;1341;p46"/>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46"/>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 name="Google Shape;1343;p46"/>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45" name="Google Shape;1345;p46"/>
          <p:cNvGrpSpPr/>
          <p:nvPr/>
        </p:nvGrpSpPr>
        <p:grpSpPr>
          <a:xfrm rot="1765946" flipH="1">
            <a:off x="760308" y="4041587"/>
            <a:ext cx="662874" cy="927620"/>
            <a:chOff x="7877949" y="4508284"/>
            <a:chExt cx="560451" cy="784290"/>
          </a:xfrm>
        </p:grpSpPr>
        <p:sp>
          <p:nvSpPr>
            <p:cNvPr id="1346" name="Google Shape;1346;p46"/>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1347;p46"/>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1348;p46"/>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1349;p46"/>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46"/>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1351;p46"/>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46"/>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1353;p46"/>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4" name="Google Shape;1354;p46"/>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5" name="Google Shape;1355;p46"/>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46"/>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1357;p46"/>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1358;p46"/>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46"/>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46"/>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46"/>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62" name="Google Shape;1362;p46"/>
          <p:cNvGrpSpPr/>
          <p:nvPr/>
        </p:nvGrpSpPr>
        <p:grpSpPr>
          <a:xfrm rot="-1142736" flipH="1">
            <a:off x="7916578" y="3836506"/>
            <a:ext cx="610236" cy="1168086"/>
            <a:chOff x="6692313" y="4433554"/>
            <a:chExt cx="421445" cy="806710"/>
          </a:xfrm>
        </p:grpSpPr>
        <p:sp>
          <p:nvSpPr>
            <p:cNvPr id="1363" name="Google Shape;1363;p46"/>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1364;p46"/>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5" name="Google Shape;1365;p46"/>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6" name="Google Shape;1366;p46"/>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7" name="Google Shape;1367;p46"/>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1368;p46"/>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610109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371000"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1 </a:t>
            </a:r>
            <a:br>
              <a:rPr lang="en" dirty="0"/>
            </a:br>
            <a:r>
              <a:rPr lang="en" dirty="0">
                <a:solidFill>
                  <a:schemeClr val="dk2"/>
                </a:solidFill>
              </a:rPr>
              <a:t>Problem Statement Brainstorming, Filter and Finalising Ideas,  </a:t>
            </a:r>
            <a:endParaRPr i="1" dirty="0">
              <a:solidFill>
                <a:schemeClr val="dk2"/>
              </a:solidFill>
            </a:endParaRPr>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descr="A light bulb with a check mark inside&#10;&#10;Description automatically generated">
            <a:extLst>
              <a:ext uri="{FF2B5EF4-FFF2-40B4-BE49-F238E27FC236}">
                <a16:creationId xmlns:a16="http://schemas.microsoft.com/office/drawing/2014/main" id="{6FAA2C2D-46D4-3443-1A66-2058593D74AF}"/>
              </a:ext>
            </a:extLst>
          </p:cNvPr>
          <p:cNvPicPr>
            <a:picLocks noChangeAspect="1"/>
          </p:cNvPicPr>
          <p:nvPr/>
        </p:nvPicPr>
        <p:blipFill>
          <a:blip r:embed="rId3"/>
          <a:stretch>
            <a:fillRect/>
          </a:stretch>
        </p:blipFill>
        <p:spPr>
          <a:xfrm>
            <a:off x="1051482" y="853184"/>
            <a:ext cx="1213675" cy="12136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Personas #1</a:t>
            </a:r>
          </a:p>
        </p:txBody>
      </p:sp>
      <p:sp>
        <p:nvSpPr>
          <p:cNvPr id="7" name="TextBox 6">
            <a:extLst>
              <a:ext uri="{FF2B5EF4-FFF2-40B4-BE49-F238E27FC236}">
                <a16:creationId xmlns:a16="http://schemas.microsoft.com/office/drawing/2014/main" id="{1F29A9BF-53FF-FA8D-EC96-2A53270BF015}"/>
              </a:ext>
            </a:extLst>
          </p:cNvPr>
          <p:cNvSpPr txBox="1"/>
          <p:nvPr/>
        </p:nvSpPr>
        <p:spPr>
          <a:xfrm>
            <a:off x="421477" y="2808522"/>
            <a:ext cx="1742400" cy="307777"/>
          </a:xfrm>
          <a:prstGeom prst="rect">
            <a:avLst/>
          </a:prstGeom>
          <a:noFill/>
        </p:spPr>
        <p:txBody>
          <a:bodyPr wrap="square" rtlCol="0">
            <a:spAutoFit/>
          </a:bodyPr>
          <a:lstStyle/>
          <a:p>
            <a:pPr algn="ctr"/>
            <a:r>
              <a:rPr lang="en-IN" dirty="0"/>
              <a:t>Ryomen Thakkar</a:t>
            </a:r>
          </a:p>
        </p:txBody>
      </p:sp>
      <p:pic>
        <p:nvPicPr>
          <p:cNvPr id="9" name="Picture 8">
            <a:extLst>
              <a:ext uri="{FF2B5EF4-FFF2-40B4-BE49-F238E27FC236}">
                <a16:creationId xmlns:a16="http://schemas.microsoft.com/office/drawing/2014/main" id="{5A09B4B9-8EE2-6735-22D2-9EED680EF69F}"/>
              </a:ext>
            </a:extLst>
          </p:cNvPr>
          <p:cNvPicPr>
            <a:picLocks noChangeAspect="1"/>
          </p:cNvPicPr>
          <p:nvPr/>
        </p:nvPicPr>
        <p:blipFill>
          <a:blip r:embed="rId2"/>
          <a:stretch/>
        </p:blipFill>
        <p:spPr>
          <a:xfrm>
            <a:off x="390343" y="1371750"/>
            <a:ext cx="1800000" cy="1200000"/>
          </a:xfrm>
          <a:prstGeom prst="rect">
            <a:avLst/>
          </a:prstGeom>
          <a:ln>
            <a:solidFill>
              <a:srgbClr val="000000"/>
            </a:solidFill>
          </a:ln>
        </p:spPr>
      </p:pic>
      <p:sp>
        <p:nvSpPr>
          <p:cNvPr id="10" name="TextBox 9">
            <a:extLst>
              <a:ext uri="{FF2B5EF4-FFF2-40B4-BE49-F238E27FC236}">
                <a16:creationId xmlns:a16="http://schemas.microsoft.com/office/drawing/2014/main" id="{2A143827-A415-2E3B-3135-CB6613531759}"/>
              </a:ext>
            </a:extLst>
          </p:cNvPr>
          <p:cNvSpPr txBox="1"/>
          <p:nvPr/>
        </p:nvSpPr>
        <p:spPr>
          <a:xfrm>
            <a:off x="-106852" y="3143530"/>
            <a:ext cx="2794390" cy="1600438"/>
          </a:xfrm>
          <a:prstGeom prst="rect">
            <a:avLst/>
          </a:prstGeom>
          <a:noFill/>
        </p:spPr>
        <p:txBody>
          <a:bodyPr wrap="square" rtlCol="0">
            <a:spAutoFit/>
          </a:bodyPr>
          <a:lstStyle/>
          <a:p>
            <a:pPr algn="ctr"/>
            <a:r>
              <a:rPr lang="en-IN" dirty="0"/>
              <a:t>Age: 39</a:t>
            </a:r>
          </a:p>
          <a:p>
            <a:pPr algn="ctr"/>
            <a:r>
              <a:rPr lang="en-IN" dirty="0"/>
              <a:t>Gender: Male</a:t>
            </a:r>
          </a:p>
          <a:p>
            <a:pPr algn="ctr"/>
            <a:r>
              <a:rPr lang="en-IN" dirty="0"/>
              <a:t>Occupation: Farmer</a:t>
            </a:r>
          </a:p>
          <a:p>
            <a:pPr algn="ctr"/>
            <a:r>
              <a:rPr lang="en-IN" dirty="0"/>
              <a:t>Education: Uneducated</a:t>
            </a:r>
          </a:p>
          <a:p>
            <a:pPr algn="ctr"/>
            <a:r>
              <a:rPr lang="en-IN" dirty="0"/>
              <a:t>Birthplace: India</a:t>
            </a:r>
          </a:p>
          <a:p>
            <a:pPr algn="ctr"/>
            <a:r>
              <a:rPr lang="en-IN" dirty="0"/>
              <a:t>Location: Rural</a:t>
            </a:r>
          </a:p>
          <a:p>
            <a:pPr algn="ctr"/>
            <a:r>
              <a:rPr lang="en-IN" dirty="0"/>
              <a:t>Income: &lt; $4,000</a:t>
            </a:r>
          </a:p>
        </p:txBody>
      </p:sp>
      <p:sp>
        <p:nvSpPr>
          <p:cNvPr id="12" name="TextBox 11">
            <a:extLst>
              <a:ext uri="{FF2B5EF4-FFF2-40B4-BE49-F238E27FC236}">
                <a16:creationId xmlns:a16="http://schemas.microsoft.com/office/drawing/2014/main" id="{A2A9F3DB-FE04-9777-0BC4-3FE2C38F6FAC}"/>
              </a:ext>
            </a:extLst>
          </p:cNvPr>
          <p:cNvSpPr txBox="1"/>
          <p:nvPr/>
        </p:nvSpPr>
        <p:spPr>
          <a:xfrm>
            <a:off x="3128398" y="1104395"/>
            <a:ext cx="6055200" cy="954107"/>
          </a:xfrm>
          <a:prstGeom prst="rect">
            <a:avLst/>
          </a:prstGeom>
          <a:noFill/>
        </p:spPr>
        <p:txBody>
          <a:bodyPr wrap="square" rtlCol="0">
            <a:spAutoFit/>
          </a:bodyPr>
          <a:lstStyle/>
          <a:p>
            <a:r>
              <a:rPr lang="en-IN" b="1" dirty="0"/>
              <a:t>Goals:</a:t>
            </a:r>
          </a:p>
          <a:p>
            <a:r>
              <a:rPr lang="en-IN" dirty="0"/>
              <a:t>To reduce reliance of the Grid Power.	</a:t>
            </a:r>
          </a:p>
          <a:p>
            <a:r>
              <a:rPr lang="en-US" dirty="0"/>
              <a:t>To Reduce reliability of traditional fuel sources is due escalating expenses.</a:t>
            </a:r>
            <a:endParaRPr lang="en-IN" dirty="0"/>
          </a:p>
          <a:p>
            <a:r>
              <a:rPr lang="en-IN" dirty="0"/>
              <a:t>Live more sustainable and environment friendly lifestyle.</a:t>
            </a:r>
          </a:p>
        </p:txBody>
      </p:sp>
      <p:sp>
        <p:nvSpPr>
          <p:cNvPr id="14" name="TextBox 13">
            <a:extLst>
              <a:ext uri="{FF2B5EF4-FFF2-40B4-BE49-F238E27FC236}">
                <a16:creationId xmlns:a16="http://schemas.microsoft.com/office/drawing/2014/main" id="{1903337E-5551-9A07-8887-7EEFF5ECEF66}"/>
              </a:ext>
            </a:extLst>
          </p:cNvPr>
          <p:cNvSpPr txBox="1"/>
          <p:nvPr/>
        </p:nvSpPr>
        <p:spPr>
          <a:xfrm>
            <a:off x="3128399" y="2054514"/>
            <a:ext cx="6015601" cy="1384995"/>
          </a:xfrm>
          <a:prstGeom prst="rect">
            <a:avLst/>
          </a:prstGeom>
          <a:noFill/>
        </p:spPr>
        <p:txBody>
          <a:bodyPr wrap="square">
            <a:spAutoFit/>
          </a:bodyPr>
          <a:lstStyle/>
          <a:p>
            <a:r>
              <a:rPr lang="en-IN" b="1" dirty="0"/>
              <a:t>Needs:</a:t>
            </a:r>
          </a:p>
          <a:p>
            <a:r>
              <a:rPr lang="en-IN" dirty="0"/>
              <a:t>A reliable and affordable source of power.</a:t>
            </a:r>
          </a:p>
          <a:p>
            <a:r>
              <a:rPr lang="en-IN" dirty="0"/>
              <a:t>A user-friendly app that makes it easy to monitor their Soil Statistics in the area.</a:t>
            </a:r>
          </a:p>
          <a:p>
            <a:r>
              <a:rPr lang="en-IN" dirty="0"/>
              <a:t>Educational resources on solar power maintenance and troubleshooting in native languages</a:t>
            </a:r>
          </a:p>
        </p:txBody>
      </p:sp>
      <p:sp>
        <p:nvSpPr>
          <p:cNvPr id="15" name="TextBox 14">
            <a:extLst>
              <a:ext uri="{FF2B5EF4-FFF2-40B4-BE49-F238E27FC236}">
                <a16:creationId xmlns:a16="http://schemas.microsoft.com/office/drawing/2014/main" id="{C4800C8E-1D50-B174-7D17-458CE24DEC57}"/>
              </a:ext>
            </a:extLst>
          </p:cNvPr>
          <p:cNvSpPr txBox="1"/>
          <p:nvPr/>
        </p:nvSpPr>
        <p:spPr>
          <a:xfrm>
            <a:off x="3112062" y="3435520"/>
            <a:ext cx="6015602" cy="1169551"/>
          </a:xfrm>
          <a:prstGeom prst="rect">
            <a:avLst/>
          </a:prstGeom>
          <a:noFill/>
        </p:spPr>
        <p:txBody>
          <a:bodyPr wrap="square" rtlCol="0">
            <a:spAutoFit/>
          </a:bodyPr>
          <a:lstStyle/>
          <a:p>
            <a:r>
              <a:rPr lang="en-US" b="1" dirty="0"/>
              <a:t>Bio:</a:t>
            </a:r>
          </a:p>
          <a:p>
            <a:r>
              <a:rPr lang="en-US" dirty="0"/>
              <a:t>Ryomen, a 39-year-old farmer, needs to work day and night to achieve a good crop yield. However, frequent power cuts in his area result in less efficient farming practices, impacting his lifestyle significantly as farming serves as his primary source of income.</a:t>
            </a:r>
          </a:p>
        </p:txBody>
      </p:sp>
      <p:sp>
        <p:nvSpPr>
          <p:cNvPr id="19" name="Subtitle 18">
            <a:extLst>
              <a:ext uri="{FF2B5EF4-FFF2-40B4-BE49-F238E27FC236}">
                <a16:creationId xmlns:a16="http://schemas.microsoft.com/office/drawing/2014/main" id="{C6FACF0E-29D9-4DD7-CF01-8CC83E68455E}"/>
              </a:ext>
            </a:extLst>
          </p:cNvPr>
          <p:cNvSpPr>
            <a:spLocks noGrp="1"/>
          </p:cNvSpPr>
          <p:nvPr>
            <p:ph type="subTitle" idx="2"/>
          </p:nvPr>
        </p:nvSpPr>
        <p:spPr/>
        <p:txBody>
          <a:bodyPr/>
          <a:lstStyle/>
          <a:p>
            <a:r>
              <a:rPr lang="en-IN" dirty="0"/>
              <a:t>PERSONAS</a:t>
            </a:r>
          </a:p>
        </p:txBody>
      </p:sp>
    </p:spTree>
    <p:extLst>
      <p:ext uri="{BB962C8B-B14F-4D97-AF65-F5344CB8AC3E}">
        <p14:creationId xmlns:p14="http://schemas.microsoft.com/office/powerpoint/2010/main" val="3967390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PERSONAS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Personas #2</a:t>
            </a:r>
          </a:p>
        </p:txBody>
      </p:sp>
      <p:sp>
        <p:nvSpPr>
          <p:cNvPr id="7" name="TextBox 6">
            <a:extLst>
              <a:ext uri="{FF2B5EF4-FFF2-40B4-BE49-F238E27FC236}">
                <a16:creationId xmlns:a16="http://schemas.microsoft.com/office/drawing/2014/main" id="{1F29A9BF-53FF-FA8D-EC96-2A53270BF015}"/>
              </a:ext>
            </a:extLst>
          </p:cNvPr>
          <p:cNvSpPr txBox="1"/>
          <p:nvPr/>
        </p:nvSpPr>
        <p:spPr>
          <a:xfrm>
            <a:off x="421477" y="2808522"/>
            <a:ext cx="1742400" cy="307777"/>
          </a:xfrm>
          <a:prstGeom prst="rect">
            <a:avLst/>
          </a:prstGeom>
          <a:noFill/>
        </p:spPr>
        <p:txBody>
          <a:bodyPr wrap="square" rtlCol="0">
            <a:spAutoFit/>
          </a:bodyPr>
          <a:lstStyle/>
          <a:p>
            <a:pPr algn="ctr"/>
            <a:r>
              <a:rPr lang="en-IN" dirty="0"/>
              <a:t>Gojo Adebayo</a:t>
            </a:r>
          </a:p>
        </p:txBody>
      </p:sp>
      <p:pic>
        <p:nvPicPr>
          <p:cNvPr id="9" name="Picture 8">
            <a:extLst>
              <a:ext uri="{FF2B5EF4-FFF2-40B4-BE49-F238E27FC236}">
                <a16:creationId xmlns:a16="http://schemas.microsoft.com/office/drawing/2014/main" id="{5A09B4B9-8EE2-6735-22D2-9EED680EF69F}"/>
              </a:ext>
            </a:extLst>
          </p:cNvPr>
          <p:cNvPicPr>
            <a:picLocks noChangeAspect="1"/>
          </p:cNvPicPr>
          <p:nvPr/>
        </p:nvPicPr>
        <p:blipFill>
          <a:blip r:embed="rId2"/>
          <a:srcRect/>
          <a:stretch/>
        </p:blipFill>
        <p:spPr>
          <a:xfrm>
            <a:off x="390343" y="1456737"/>
            <a:ext cx="1800000" cy="1200000"/>
          </a:xfrm>
          <a:prstGeom prst="rect">
            <a:avLst/>
          </a:prstGeom>
          <a:ln>
            <a:solidFill>
              <a:srgbClr val="000000"/>
            </a:solidFill>
          </a:ln>
        </p:spPr>
      </p:pic>
      <p:sp>
        <p:nvSpPr>
          <p:cNvPr id="10" name="TextBox 9">
            <a:extLst>
              <a:ext uri="{FF2B5EF4-FFF2-40B4-BE49-F238E27FC236}">
                <a16:creationId xmlns:a16="http://schemas.microsoft.com/office/drawing/2014/main" id="{2A143827-A415-2E3B-3135-CB6613531759}"/>
              </a:ext>
            </a:extLst>
          </p:cNvPr>
          <p:cNvSpPr txBox="1"/>
          <p:nvPr/>
        </p:nvSpPr>
        <p:spPr>
          <a:xfrm>
            <a:off x="-106852" y="3143530"/>
            <a:ext cx="2794390" cy="1600438"/>
          </a:xfrm>
          <a:prstGeom prst="rect">
            <a:avLst/>
          </a:prstGeom>
          <a:noFill/>
        </p:spPr>
        <p:txBody>
          <a:bodyPr wrap="square" rtlCol="0">
            <a:spAutoFit/>
          </a:bodyPr>
          <a:lstStyle/>
          <a:p>
            <a:pPr algn="ctr"/>
            <a:r>
              <a:rPr lang="en-IN" dirty="0"/>
              <a:t>Age: 45</a:t>
            </a:r>
          </a:p>
          <a:p>
            <a:pPr algn="ctr"/>
            <a:r>
              <a:rPr lang="en-IN" dirty="0"/>
              <a:t>Gender: Male</a:t>
            </a:r>
          </a:p>
          <a:p>
            <a:pPr algn="ctr"/>
            <a:r>
              <a:rPr lang="en-IN" dirty="0"/>
              <a:t>Occupation: Farmland Manager</a:t>
            </a:r>
          </a:p>
          <a:p>
            <a:pPr algn="ctr"/>
            <a:r>
              <a:rPr lang="en-IN" dirty="0"/>
              <a:t>Education: BSc Humanities</a:t>
            </a:r>
          </a:p>
          <a:p>
            <a:pPr algn="ctr"/>
            <a:r>
              <a:rPr lang="en-IN" dirty="0"/>
              <a:t>Birthplace: Nigeria</a:t>
            </a:r>
          </a:p>
          <a:p>
            <a:pPr algn="ctr"/>
            <a:r>
              <a:rPr lang="en-IN" dirty="0"/>
              <a:t>Location: Rural</a:t>
            </a:r>
          </a:p>
          <a:p>
            <a:pPr algn="ctr"/>
            <a:r>
              <a:rPr lang="en-IN" dirty="0"/>
              <a:t>Income:  $9,000</a:t>
            </a:r>
          </a:p>
        </p:txBody>
      </p:sp>
      <p:sp>
        <p:nvSpPr>
          <p:cNvPr id="12" name="TextBox 11">
            <a:extLst>
              <a:ext uri="{FF2B5EF4-FFF2-40B4-BE49-F238E27FC236}">
                <a16:creationId xmlns:a16="http://schemas.microsoft.com/office/drawing/2014/main" id="{A2A9F3DB-FE04-9777-0BC4-3FE2C38F6FAC}"/>
              </a:ext>
            </a:extLst>
          </p:cNvPr>
          <p:cNvSpPr txBox="1"/>
          <p:nvPr/>
        </p:nvSpPr>
        <p:spPr>
          <a:xfrm>
            <a:off x="3128398" y="979684"/>
            <a:ext cx="6055200" cy="954107"/>
          </a:xfrm>
          <a:prstGeom prst="rect">
            <a:avLst/>
          </a:prstGeom>
          <a:noFill/>
        </p:spPr>
        <p:txBody>
          <a:bodyPr wrap="square" rtlCol="0">
            <a:spAutoFit/>
          </a:bodyPr>
          <a:lstStyle/>
          <a:p>
            <a:r>
              <a:rPr lang="en-US" b="1" dirty="0"/>
              <a:t>Goals: </a:t>
            </a:r>
          </a:p>
          <a:p>
            <a:r>
              <a:rPr lang="en-US" dirty="0"/>
              <a:t>To avoid relying on the grid due to inconsistent and expensive power, and instead, utilize other renewable sources to maximize profits.</a:t>
            </a:r>
          </a:p>
          <a:p>
            <a:r>
              <a:rPr lang="en-US" dirty="0"/>
              <a:t>To have a passive source of income</a:t>
            </a:r>
          </a:p>
        </p:txBody>
      </p:sp>
      <p:sp>
        <p:nvSpPr>
          <p:cNvPr id="14" name="TextBox 13">
            <a:extLst>
              <a:ext uri="{FF2B5EF4-FFF2-40B4-BE49-F238E27FC236}">
                <a16:creationId xmlns:a16="http://schemas.microsoft.com/office/drawing/2014/main" id="{1903337E-5551-9A07-8887-7EEFF5ECEF66}"/>
              </a:ext>
            </a:extLst>
          </p:cNvPr>
          <p:cNvSpPr txBox="1"/>
          <p:nvPr/>
        </p:nvSpPr>
        <p:spPr>
          <a:xfrm>
            <a:off x="3128399" y="1900581"/>
            <a:ext cx="6015601" cy="1815882"/>
          </a:xfrm>
          <a:prstGeom prst="rect">
            <a:avLst/>
          </a:prstGeom>
          <a:noFill/>
        </p:spPr>
        <p:txBody>
          <a:bodyPr wrap="square">
            <a:spAutoFit/>
          </a:bodyPr>
          <a:lstStyle/>
          <a:p>
            <a:r>
              <a:rPr lang="en-US" b="1" dirty="0"/>
              <a:t>Needs:</a:t>
            </a:r>
          </a:p>
          <a:p>
            <a:r>
              <a:rPr lang="en-US" dirty="0"/>
              <a:t>A method to utilize solar energy for the farm, enhancing efficiency, and maximizing profits.</a:t>
            </a:r>
          </a:p>
          <a:p>
            <a:r>
              <a:rPr lang="en-US" dirty="0"/>
              <a:t>An app that simplifies energy usage and monitoring of crops across the land.</a:t>
            </a:r>
          </a:p>
          <a:p>
            <a:r>
              <a:rPr lang="en-US" dirty="0"/>
              <a:t>Reliable support and services provided by the app developers for solar equipment.</a:t>
            </a:r>
          </a:p>
          <a:p>
            <a:endParaRPr lang="en-IN" dirty="0"/>
          </a:p>
        </p:txBody>
      </p:sp>
      <p:sp>
        <p:nvSpPr>
          <p:cNvPr id="15" name="TextBox 14">
            <a:extLst>
              <a:ext uri="{FF2B5EF4-FFF2-40B4-BE49-F238E27FC236}">
                <a16:creationId xmlns:a16="http://schemas.microsoft.com/office/drawing/2014/main" id="{C4800C8E-1D50-B174-7D17-458CE24DEC57}"/>
              </a:ext>
            </a:extLst>
          </p:cNvPr>
          <p:cNvSpPr txBox="1"/>
          <p:nvPr/>
        </p:nvSpPr>
        <p:spPr>
          <a:xfrm>
            <a:off x="3128398" y="3512649"/>
            <a:ext cx="6015602" cy="1169551"/>
          </a:xfrm>
          <a:prstGeom prst="rect">
            <a:avLst/>
          </a:prstGeom>
          <a:noFill/>
        </p:spPr>
        <p:txBody>
          <a:bodyPr wrap="square" rtlCol="0">
            <a:spAutoFit/>
          </a:bodyPr>
          <a:lstStyle/>
          <a:p>
            <a:r>
              <a:rPr lang="en-US" b="1" dirty="0">
                <a:latin typeface="+mn-lt"/>
              </a:rPr>
              <a:t>Bio:</a:t>
            </a:r>
          </a:p>
          <a:p>
            <a:r>
              <a:rPr lang="en-US" b="0" i="0" dirty="0">
                <a:effectLst/>
                <a:latin typeface="+mn-lt"/>
              </a:rPr>
              <a:t>Gojo , 45, manages a family-owned agricultural land spanning several acres. </a:t>
            </a:r>
            <a:r>
              <a:rPr lang="en-US" dirty="0">
                <a:latin typeface="+mn-lt"/>
              </a:rPr>
              <a:t>H</a:t>
            </a:r>
            <a:r>
              <a:rPr lang="en-US" b="0" i="0" dirty="0">
                <a:effectLst/>
                <a:latin typeface="+mn-lt"/>
              </a:rPr>
              <a:t>e leases sections of his land to tenant farmers for seasonal cultivation of various crops. Managing the land and ensuring its profitability are crucial aspects of his responsibilities.</a:t>
            </a:r>
            <a:endParaRPr lang="en-US" dirty="0">
              <a:latin typeface="+mn-lt"/>
            </a:endParaRPr>
          </a:p>
        </p:txBody>
      </p:sp>
    </p:spTree>
    <p:extLst>
      <p:ext uri="{BB962C8B-B14F-4D97-AF65-F5344CB8AC3E}">
        <p14:creationId xmlns:p14="http://schemas.microsoft.com/office/powerpoint/2010/main" val="1281476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PERSONAS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Personas #3</a:t>
            </a:r>
          </a:p>
        </p:txBody>
      </p:sp>
      <p:sp>
        <p:nvSpPr>
          <p:cNvPr id="7" name="TextBox 6">
            <a:extLst>
              <a:ext uri="{FF2B5EF4-FFF2-40B4-BE49-F238E27FC236}">
                <a16:creationId xmlns:a16="http://schemas.microsoft.com/office/drawing/2014/main" id="{1F29A9BF-53FF-FA8D-EC96-2A53270BF015}"/>
              </a:ext>
            </a:extLst>
          </p:cNvPr>
          <p:cNvSpPr txBox="1"/>
          <p:nvPr/>
        </p:nvSpPr>
        <p:spPr>
          <a:xfrm>
            <a:off x="544174" y="2808522"/>
            <a:ext cx="1742400" cy="307777"/>
          </a:xfrm>
          <a:prstGeom prst="rect">
            <a:avLst/>
          </a:prstGeom>
          <a:noFill/>
        </p:spPr>
        <p:txBody>
          <a:bodyPr wrap="square" rtlCol="0">
            <a:spAutoFit/>
          </a:bodyPr>
          <a:lstStyle/>
          <a:p>
            <a:pPr algn="ctr"/>
            <a:r>
              <a:rPr lang="en-IN" dirty="0"/>
              <a:t>Maki Sharma</a:t>
            </a:r>
          </a:p>
        </p:txBody>
      </p:sp>
      <p:pic>
        <p:nvPicPr>
          <p:cNvPr id="9" name="Picture 8">
            <a:extLst>
              <a:ext uri="{FF2B5EF4-FFF2-40B4-BE49-F238E27FC236}">
                <a16:creationId xmlns:a16="http://schemas.microsoft.com/office/drawing/2014/main" id="{5A09B4B9-8EE2-6735-22D2-9EED680EF69F}"/>
              </a:ext>
            </a:extLst>
          </p:cNvPr>
          <p:cNvPicPr>
            <a:picLocks noChangeAspect="1"/>
          </p:cNvPicPr>
          <p:nvPr/>
        </p:nvPicPr>
        <p:blipFill>
          <a:blip r:embed="rId2"/>
          <a:srcRect/>
          <a:stretch/>
        </p:blipFill>
        <p:spPr>
          <a:xfrm>
            <a:off x="515374" y="1452718"/>
            <a:ext cx="1800000" cy="1201916"/>
          </a:xfrm>
          <a:prstGeom prst="rect">
            <a:avLst/>
          </a:prstGeom>
          <a:ln>
            <a:solidFill>
              <a:srgbClr val="000000"/>
            </a:solidFill>
          </a:ln>
        </p:spPr>
      </p:pic>
      <p:sp>
        <p:nvSpPr>
          <p:cNvPr id="10" name="TextBox 9">
            <a:extLst>
              <a:ext uri="{FF2B5EF4-FFF2-40B4-BE49-F238E27FC236}">
                <a16:creationId xmlns:a16="http://schemas.microsoft.com/office/drawing/2014/main" id="{2A143827-A415-2E3B-3135-CB6613531759}"/>
              </a:ext>
            </a:extLst>
          </p:cNvPr>
          <p:cNvSpPr txBox="1"/>
          <p:nvPr/>
        </p:nvSpPr>
        <p:spPr>
          <a:xfrm>
            <a:off x="-85252" y="3116299"/>
            <a:ext cx="3001252" cy="1600438"/>
          </a:xfrm>
          <a:prstGeom prst="rect">
            <a:avLst/>
          </a:prstGeom>
          <a:noFill/>
        </p:spPr>
        <p:txBody>
          <a:bodyPr wrap="square" rtlCol="0">
            <a:spAutoFit/>
          </a:bodyPr>
          <a:lstStyle/>
          <a:p>
            <a:pPr algn="ctr"/>
            <a:r>
              <a:rPr lang="en-IN" dirty="0"/>
              <a:t>Age: 25</a:t>
            </a:r>
          </a:p>
          <a:p>
            <a:pPr algn="ctr"/>
            <a:r>
              <a:rPr lang="en-IN" dirty="0"/>
              <a:t>Gender: Female</a:t>
            </a:r>
          </a:p>
          <a:p>
            <a:pPr algn="ctr"/>
            <a:r>
              <a:rPr lang="en-IN" dirty="0"/>
              <a:t>Occupation: Software Developer</a:t>
            </a:r>
          </a:p>
          <a:p>
            <a:pPr algn="ctr"/>
            <a:r>
              <a:rPr lang="en-IN" dirty="0"/>
              <a:t>Education: MSc Computer Science</a:t>
            </a:r>
          </a:p>
          <a:p>
            <a:pPr algn="ctr"/>
            <a:r>
              <a:rPr lang="en-IN" dirty="0"/>
              <a:t>Birthplace: India</a:t>
            </a:r>
          </a:p>
          <a:p>
            <a:pPr algn="ctr"/>
            <a:r>
              <a:rPr lang="en-IN" dirty="0"/>
              <a:t>Location: Urban</a:t>
            </a:r>
          </a:p>
          <a:p>
            <a:pPr algn="ctr"/>
            <a:r>
              <a:rPr lang="en-IN" dirty="0"/>
              <a:t>Income: $29,000</a:t>
            </a:r>
          </a:p>
        </p:txBody>
      </p:sp>
      <p:sp>
        <p:nvSpPr>
          <p:cNvPr id="12" name="TextBox 11">
            <a:extLst>
              <a:ext uri="{FF2B5EF4-FFF2-40B4-BE49-F238E27FC236}">
                <a16:creationId xmlns:a16="http://schemas.microsoft.com/office/drawing/2014/main" id="{A2A9F3DB-FE04-9777-0BC4-3FE2C38F6FAC}"/>
              </a:ext>
            </a:extLst>
          </p:cNvPr>
          <p:cNvSpPr txBox="1"/>
          <p:nvPr/>
        </p:nvSpPr>
        <p:spPr>
          <a:xfrm>
            <a:off x="3112061" y="1055855"/>
            <a:ext cx="6055200" cy="954107"/>
          </a:xfrm>
          <a:prstGeom prst="rect">
            <a:avLst/>
          </a:prstGeom>
          <a:noFill/>
        </p:spPr>
        <p:txBody>
          <a:bodyPr wrap="square" rtlCol="0">
            <a:spAutoFit/>
          </a:bodyPr>
          <a:lstStyle/>
          <a:p>
            <a:r>
              <a:rPr lang="en-IN" b="1" dirty="0"/>
              <a:t>Goals:</a:t>
            </a:r>
            <a:endParaRPr lang="en-US" b="1" dirty="0"/>
          </a:p>
          <a:p>
            <a:r>
              <a:rPr lang="en-US" dirty="0"/>
              <a:t>Reduce environmental impact from the use of traditional fuel sources.</a:t>
            </a:r>
          </a:p>
          <a:p>
            <a:r>
              <a:rPr lang="en-US" dirty="0"/>
              <a:t>Generate additional income from surplus solar energy.</a:t>
            </a:r>
          </a:p>
          <a:p>
            <a:r>
              <a:rPr lang="en-US" dirty="0"/>
              <a:t>Contribute to the Solar Power Sharing movement.</a:t>
            </a:r>
            <a:endParaRPr lang="en-IN" dirty="0"/>
          </a:p>
        </p:txBody>
      </p:sp>
      <p:sp>
        <p:nvSpPr>
          <p:cNvPr id="14" name="TextBox 13">
            <a:extLst>
              <a:ext uri="{FF2B5EF4-FFF2-40B4-BE49-F238E27FC236}">
                <a16:creationId xmlns:a16="http://schemas.microsoft.com/office/drawing/2014/main" id="{1903337E-5551-9A07-8887-7EEFF5ECEF66}"/>
              </a:ext>
            </a:extLst>
          </p:cNvPr>
          <p:cNvSpPr txBox="1"/>
          <p:nvPr/>
        </p:nvSpPr>
        <p:spPr>
          <a:xfrm>
            <a:off x="3113999" y="2008303"/>
            <a:ext cx="6015601" cy="1600438"/>
          </a:xfrm>
          <a:prstGeom prst="rect">
            <a:avLst/>
          </a:prstGeom>
          <a:noFill/>
        </p:spPr>
        <p:txBody>
          <a:bodyPr wrap="square">
            <a:spAutoFit/>
          </a:bodyPr>
          <a:lstStyle/>
          <a:p>
            <a:r>
              <a:rPr lang="en-US" b="1" dirty="0"/>
              <a:t>Needs:</a:t>
            </a:r>
          </a:p>
          <a:p>
            <a:r>
              <a:rPr lang="en-US" dirty="0"/>
              <a:t>An advanced app offering reliable and precise information on solar power consumption and sharing.</a:t>
            </a:r>
          </a:p>
          <a:p>
            <a:r>
              <a:rPr lang="en-US" dirty="0"/>
              <a:t>A platform which provides easy access to power and light for individuals during power cuts.</a:t>
            </a:r>
          </a:p>
          <a:p>
            <a:r>
              <a:rPr lang="en-US" dirty="0"/>
              <a:t>An opportunity to participate in the sustainable energy usage movement.</a:t>
            </a:r>
          </a:p>
          <a:p>
            <a:endParaRPr lang="en-IN" dirty="0"/>
          </a:p>
        </p:txBody>
      </p:sp>
      <p:sp>
        <p:nvSpPr>
          <p:cNvPr id="15" name="TextBox 14">
            <a:extLst>
              <a:ext uri="{FF2B5EF4-FFF2-40B4-BE49-F238E27FC236}">
                <a16:creationId xmlns:a16="http://schemas.microsoft.com/office/drawing/2014/main" id="{C4800C8E-1D50-B174-7D17-458CE24DEC57}"/>
              </a:ext>
            </a:extLst>
          </p:cNvPr>
          <p:cNvSpPr txBox="1"/>
          <p:nvPr/>
        </p:nvSpPr>
        <p:spPr>
          <a:xfrm>
            <a:off x="3112061" y="3386205"/>
            <a:ext cx="6015602" cy="1384995"/>
          </a:xfrm>
          <a:prstGeom prst="rect">
            <a:avLst/>
          </a:prstGeom>
          <a:noFill/>
        </p:spPr>
        <p:txBody>
          <a:bodyPr wrap="square" rtlCol="0">
            <a:spAutoFit/>
          </a:bodyPr>
          <a:lstStyle/>
          <a:p>
            <a:r>
              <a:rPr lang="en-US" b="1" dirty="0"/>
              <a:t>Bio:</a:t>
            </a:r>
          </a:p>
          <a:p>
            <a:r>
              <a:rPr lang="en-US" dirty="0"/>
              <a:t>Maki, a 25-year-old software developer, works a 9-5 job to sustain her life. She holds a passion for renewable energy usage and concerns about the future of upcoming generations. Additionally, she aspires to make a difference by providing energy access to remote areas where people currently lack this essential resource.</a:t>
            </a:r>
          </a:p>
        </p:txBody>
      </p:sp>
    </p:spTree>
    <p:extLst>
      <p:ext uri="{BB962C8B-B14F-4D97-AF65-F5344CB8AC3E}">
        <p14:creationId xmlns:p14="http://schemas.microsoft.com/office/powerpoint/2010/main" val="1525752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PERSONAS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Personas #4</a:t>
            </a:r>
          </a:p>
        </p:txBody>
      </p:sp>
      <p:sp>
        <p:nvSpPr>
          <p:cNvPr id="7" name="TextBox 6">
            <a:extLst>
              <a:ext uri="{FF2B5EF4-FFF2-40B4-BE49-F238E27FC236}">
                <a16:creationId xmlns:a16="http://schemas.microsoft.com/office/drawing/2014/main" id="{1F29A9BF-53FF-FA8D-EC96-2A53270BF015}"/>
              </a:ext>
            </a:extLst>
          </p:cNvPr>
          <p:cNvSpPr txBox="1"/>
          <p:nvPr/>
        </p:nvSpPr>
        <p:spPr>
          <a:xfrm>
            <a:off x="421477" y="2815722"/>
            <a:ext cx="1742400" cy="307777"/>
          </a:xfrm>
          <a:prstGeom prst="rect">
            <a:avLst/>
          </a:prstGeom>
          <a:noFill/>
        </p:spPr>
        <p:txBody>
          <a:bodyPr wrap="square" rtlCol="0">
            <a:spAutoFit/>
          </a:bodyPr>
          <a:lstStyle/>
          <a:p>
            <a:pPr algn="ctr"/>
            <a:r>
              <a:rPr lang="en-IN" dirty="0"/>
              <a:t>Nanami Igwe</a:t>
            </a:r>
          </a:p>
        </p:txBody>
      </p:sp>
      <p:pic>
        <p:nvPicPr>
          <p:cNvPr id="9" name="Picture 8">
            <a:extLst>
              <a:ext uri="{FF2B5EF4-FFF2-40B4-BE49-F238E27FC236}">
                <a16:creationId xmlns:a16="http://schemas.microsoft.com/office/drawing/2014/main" id="{5A09B4B9-8EE2-6735-22D2-9EED680EF69F}"/>
              </a:ext>
            </a:extLst>
          </p:cNvPr>
          <p:cNvPicPr>
            <a:picLocks noChangeAspect="1"/>
          </p:cNvPicPr>
          <p:nvPr/>
        </p:nvPicPr>
        <p:blipFill>
          <a:blip r:embed="rId2"/>
          <a:srcRect/>
          <a:stretch/>
        </p:blipFill>
        <p:spPr>
          <a:xfrm>
            <a:off x="515374" y="1562218"/>
            <a:ext cx="1800000" cy="1199041"/>
          </a:xfrm>
          <a:prstGeom prst="rect">
            <a:avLst/>
          </a:prstGeom>
          <a:ln>
            <a:solidFill>
              <a:srgbClr val="000000"/>
            </a:solidFill>
          </a:ln>
        </p:spPr>
      </p:pic>
      <p:sp>
        <p:nvSpPr>
          <p:cNvPr id="10" name="TextBox 9">
            <a:extLst>
              <a:ext uri="{FF2B5EF4-FFF2-40B4-BE49-F238E27FC236}">
                <a16:creationId xmlns:a16="http://schemas.microsoft.com/office/drawing/2014/main" id="{2A143827-A415-2E3B-3135-CB6613531759}"/>
              </a:ext>
            </a:extLst>
          </p:cNvPr>
          <p:cNvSpPr txBox="1"/>
          <p:nvPr/>
        </p:nvSpPr>
        <p:spPr>
          <a:xfrm>
            <a:off x="-85252" y="3116299"/>
            <a:ext cx="3001252" cy="1600438"/>
          </a:xfrm>
          <a:prstGeom prst="rect">
            <a:avLst/>
          </a:prstGeom>
          <a:noFill/>
        </p:spPr>
        <p:txBody>
          <a:bodyPr wrap="square" rtlCol="0">
            <a:spAutoFit/>
          </a:bodyPr>
          <a:lstStyle/>
          <a:p>
            <a:pPr algn="ctr"/>
            <a:r>
              <a:rPr lang="en-IN" dirty="0"/>
              <a:t>Age: 37</a:t>
            </a:r>
          </a:p>
          <a:p>
            <a:pPr algn="ctr"/>
            <a:r>
              <a:rPr lang="en-IN" dirty="0"/>
              <a:t>Gender: Male</a:t>
            </a:r>
          </a:p>
          <a:p>
            <a:pPr algn="ctr"/>
            <a:r>
              <a:rPr lang="en-IN" dirty="0"/>
              <a:t>Occupation: Business owner</a:t>
            </a:r>
          </a:p>
          <a:p>
            <a:pPr algn="ctr"/>
            <a:r>
              <a:rPr lang="en-IN" dirty="0"/>
              <a:t>Education: BSc management</a:t>
            </a:r>
          </a:p>
          <a:p>
            <a:pPr algn="ctr"/>
            <a:r>
              <a:rPr lang="en-IN" dirty="0"/>
              <a:t>Birthplace: Nigeria</a:t>
            </a:r>
          </a:p>
          <a:p>
            <a:pPr algn="ctr"/>
            <a:r>
              <a:rPr lang="en-IN" dirty="0"/>
              <a:t>Location: Urban</a:t>
            </a:r>
          </a:p>
          <a:p>
            <a:pPr algn="ctr"/>
            <a:r>
              <a:rPr lang="en-IN" dirty="0"/>
              <a:t>Income: $21,000</a:t>
            </a:r>
          </a:p>
        </p:txBody>
      </p:sp>
      <p:sp>
        <p:nvSpPr>
          <p:cNvPr id="12" name="TextBox 11">
            <a:extLst>
              <a:ext uri="{FF2B5EF4-FFF2-40B4-BE49-F238E27FC236}">
                <a16:creationId xmlns:a16="http://schemas.microsoft.com/office/drawing/2014/main" id="{A2A9F3DB-FE04-9777-0BC4-3FE2C38F6FAC}"/>
              </a:ext>
            </a:extLst>
          </p:cNvPr>
          <p:cNvSpPr txBox="1"/>
          <p:nvPr/>
        </p:nvSpPr>
        <p:spPr>
          <a:xfrm>
            <a:off x="3112062" y="1023057"/>
            <a:ext cx="6055200" cy="1169551"/>
          </a:xfrm>
          <a:prstGeom prst="rect">
            <a:avLst/>
          </a:prstGeom>
          <a:noFill/>
        </p:spPr>
        <p:txBody>
          <a:bodyPr wrap="square" rtlCol="0">
            <a:spAutoFit/>
          </a:bodyPr>
          <a:lstStyle/>
          <a:p>
            <a:r>
              <a:rPr lang="en-IN" b="1" dirty="0"/>
              <a:t>Goals:</a:t>
            </a:r>
            <a:endParaRPr lang="en-US" b="1" dirty="0"/>
          </a:p>
          <a:p>
            <a:r>
              <a:rPr lang="en-US" dirty="0"/>
              <a:t>Reduce his Business electricity cost</a:t>
            </a:r>
          </a:p>
          <a:p>
            <a:r>
              <a:rPr lang="en-US" dirty="0"/>
              <a:t>Generate additional income from surplus solar energy.</a:t>
            </a:r>
          </a:p>
          <a:p>
            <a:r>
              <a:rPr lang="en-US" dirty="0"/>
              <a:t>Gain competitive advantage by being leader in sustainability.</a:t>
            </a:r>
          </a:p>
          <a:p>
            <a:r>
              <a:rPr lang="en-US" dirty="0"/>
              <a:t>Contribute to a more sustainable future for Nigeria</a:t>
            </a:r>
            <a:endParaRPr lang="en-IN" dirty="0"/>
          </a:p>
        </p:txBody>
      </p:sp>
      <p:sp>
        <p:nvSpPr>
          <p:cNvPr id="14" name="TextBox 13">
            <a:extLst>
              <a:ext uri="{FF2B5EF4-FFF2-40B4-BE49-F238E27FC236}">
                <a16:creationId xmlns:a16="http://schemas.microsoft.com/office/drawing/2014/main" id="{1903337E-5551-9A07-8887-7EEFF5ECEF66}"/>
              </a:ext>
            </a:extLst>
          </p:cNvPr>
          <p:cNvSpPr txBox="1"/>
          <p:nvPr/>
        </p:nvSpPr>
        <p:spPr>
          <a:xfrm>
            <a:off x="3112062" y="2177540"/>
            <a:ext cx="6015601" cy="1169551"/>
          </a:xfrm>
          <a:prstGeom prst="rect">
            <a:avLst/>
          </a:prstGeom>
          <a:noFill/>
        </p:spPr>
        <p:txBody>
          <a:bodyPr wrap="square">
            <a:spAutoFit/>
          </a:bodyPr>
          <a:lstStyle/>
          <a:p>
            <a:r>
              <a:rPr lang="en-US" b="1" dirty="0"/>
              <a:t>Needs:</a:t>
            </a:r>
          </a:p>
          <a:p>
            <a:r>
              <a:rPr lang="en-US" dirty="0"/>
              <a:t>An app providing clear and transparent pricing for sharing solar power.</a:t>
            </a:r>
          </a:p>
          <a:p>
            <a:r>
              <a:rPr lang="en-US" dirty="0"/>
              <a:t>A platform with dependable customer support services.</a:t>
            </a:r>
          </a:p>
          <a:p>
            <a:r>
              <a:rPr lang="en-US" dirty="0"/>
              <a:t>An opportunity to actively participate in fostering a sustainable future for Nigeria.</a:t>
            </a:r>
            <a:endParaRPr lang="en-IN" dirty="0"/>
          </a:p>
        </p:txBody>
      </p:sp>
      <p:sp>
        <p:nvSpPr>
          <p:cNvPr id="15" name="TextBox 14">
            <a:extLst>
              <a:ext uri="{FF2B5EF4-FFF2-40B4-BE49-F238E27FC236}">
                <a16:creationId xmlns:a16="http://schemas.microsoft.com/office/drawing/2014/main" id="{C4800C8E-1D50-B174-7D17-458CE24DEC57}"/>
              </a:ext>
            </a:extLst>
          </p:cNvPr>
          <p:cNvSpPr txBox="1"/>
          <p:nvPr/>
        </p:nvSpPr>
        <p:spPr>
          <a:xfrm>
            <a:off x="3112062" y="3386205"/>
            <a:ext cx="6015602" cy="1169551"/>
          </a:xfrm>
          <a:prstGeom prst="rect">
            <a:avLst/>
          </a:prstGeom>
          <a:noFill/>
        </p:spPr>
        <p:txBody>
          <a:bodyPr wrap="square" rtlCol="0">
            <a:spAutoFit/>
          </a:bodyPr>
          <a:lstStyle/>
          <a:p>
            <a:r>
              <a:rPr lang="en-US" b="1" dirty="0"/>
              <a:t>Bio:</a:t>
            </a:r>
          </a:p>
          <a:p>
            <a:r>
              <a:rPr lang="en-US" dirty="0"/>
              <a:t>Nanami, a 37-year-old businessman, aims to revolutionize his business through sustainable energy practices. He possesses an unwavering commitment to improving the lives of people in Nigeria. Aspiring to become a pioneer in utilizing sustainable energy practices.</a:t>
            </a:r>
          </a:p>
        </p:txBody>
      </p:sp>
    </p:spTree>
    <p:extLst>
      <p:ext uri="{BB962C8B-B14F-4D97-AF65-F5344CB8AC3E}">
        <p14:creationId xmlns:p14="http://schemas.microsoft.com/office/powerpoint/2010/main" val="3756579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SCENARIOS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Scenarios #1</a:t>
            </a:r>
          </a:p>
        </p:txBody>
      </p:sp>
      <p:sp>
        <p:nvSpPr>
          <p:cNvPr id="5" name="TextBox 4">
            <a:extLst>
              <a:ext uri="{FF2B5EF4-FFF2-40B4-BE49-F238E27FC236}">
                <a16:creationId xmlns:a16="http://schemas.microsoft.com/office/drawing/2014/main" id="{F4A63DFD-8A0A-5B40-C22D-19A34ACD6E23}"/>
              </a:ext>
            </a:extLst>
          </p:cNvPr>
          <p:cNvSpPr txBox="1"/>
          <p:nvPr/>
        </p:nvSpPr>
        <p:spPr>
          <a:xfrm>
            <a:off x="280416" y="1102700"/>
            <a:ext cx="8473440" cy="3539430"/>
          </a:xfrm>
          <a:prstGeom prst="rect">
            <a:avLst/>
          </a:prstGeom>
          <a:noFill/>
        </p:spPr>
        <p:txBody>
          <a:bodyPr wrap="square" rtlCol="0">
            <a:spAutoFit/>
          </a:bodyPr>
          <a:lstStyle/>
          <a:p>
            <a:r>
              <a:rPr lang="en-US" dirty="0"/>
              <a:t>Ryomen Thakkar is a farmer in India who dedicates himself day and night to cultivating crops for his livelihood. He faces challenges due to unreliable access to electricity and the rising costs of traditional fuel sources. As a result, his farm operations heavily rely on a steady Grid power supply for crucial irrigation pumps and machinery necessary for crop cultivation.</a:t>
            </a:r>
          </a:p>
          <a:p>
            <a:endParaRPr lang="en-US" dirty="0"/>
          </a:p>
          <a:p>
            <a:r>
              <a:rPr lang="en-US" dirty="0"/>
              <a:t>One day, while conversing with a fellow farmer, Ryomen discovers SunSync, an innovative app enabling the sharing of solar power among users. Intrigued, Ryomen decides to explore the app further. After researching it, he recognizes its potential to increase his crop yield through soil analytics and reduce expenses on grid and traditional power sources. Ryomen signs up as a user on the app and follows the instructions provided by the customer support team.</a:t>
            </a:r>
          </a:p>
          <a:p>
            <a:endParaRPr lang="en-US" dirty="0"/>
          </a:p>
          <a:p>
            <a:r>
              <a:rPr lang="en-US" dirty="0"/>
              <a:t>Within a short period, Ryomen notices significant lifestyle changes. His reliance on grid and traditional power diminishes as he accesses affordable shared solar power from various contributors across the region. Not only was the price reasonable, but he also received a consistent energy supply and valuable insights about soil analytics, resulting in increased yield and overall improvement in his farming operations.</a:t>
            </a:r>
            <a:endParaRPr lang="en-IN" dirty="0"/>
          </a:p>
        </p:txBody>
      </p:sp>
    </p:spTree>
    <p:extLst>
      <p:ext uri="{BB962C8B-B14F-4D97-AF65-F5344CB8AC3E}">
        <p14:creationId xmlns:p14="http://schemas.microsoft.com/office/powerpoint/2010/main" val="1536759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SCENARIOS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Scenarios #2</a:t>
            </a:r>
          </a:p>
        </p:txBody>
      </p:sp>
      <p:sp>
        <p:nvSpPr>
          <p:cNvPr id="5" name="TextBox 4">
            <a:extLst>
              <a:ext uri="{FF2B5EF4-FFF2-40B4-BE49-F238E27FC236}">
                <a16:creationId xmlns:a16="http://schemas.microsoft.com/office/drawing/2014/main" id="{F4A63DFD-8A0A-5B40-C22D-19A34ACD6E23}"/>
              </a:ext>
            </a:extLst>
          </p:cNvPr>
          <p:cNvSpPr txBox="1"/>
          <p:nvPr/>
        </p:nvSpPr>
        <p:spPr>
          <a:xfrm>
            <a:off x="280416" y="1102700"/>
            <a:ext cx="8473440" cy="3539430"/>
          </a:xfrm>
          <a:prstGeom prst="rect">
            <a:avLst/>
          </a:prstGeom>
          <a:noFill/>
        </p:spPr>
        <p:txBody>
          <a:bodyPr wrap="square" rtlCol="0">
            <a:spAutoFit/>
          </a:bodyPr>
          <a:lstStyle/>
          <a:p>
            <a:r>
              <a:rPr lang="en-US" dirty="0"/>
              <a:t>Gojo </a:t>
            </a:r>
            <a:r>
              <a:rPr lang="en-IN" dirty="0"/>
              <a:t>Adebayo</a:t>
            </a:r>
            <a:r>
              <a:rPr lang="en-US" dirty="0"/>
              <a:t>, a farmland manager residing in Nigeria, oversees extensive agricultural lands across different neighborhoods dedicated to cultivating various crops. His primary focus is ensuring consistent and efficient crop yields, relying heavily on necessary irrigation and machinery that require a reliable power supply.</a:t>
            </a:r>
          </a:p>
          <a:p>
            <a:endParaRPr lang="en-US" dirty="0"/>
          </a:p>
          <a:p>
            <a:r>
              <a:rPr lang="en-US" dirty="0"/>
              <a:t>One day, while scrolling through social media, Gojo discovers SunSync, an app enabling the sharing of solar power among users. Intrigued by the concept, Gojo installs the app to learn more.</a:t>
            </a:r>
          </a:p>
          <a:p>
            <a:endParaRPr lang="en-US" dirty="0"/>
          </a:p>
          <a:p>
            <a:r>
              <a:rPr lang="en-US" dirty="0"/>
              <a:t>After researching SunSync’s features, Gojo realizes the app's potential to revolutionize his farmland operations by using solar energy to power irrigation and machinery, reducing dependence on unreliable grid power. He registers as a contributor and seeks assistance from customer support. </a:t>
            </a:r>
          </a:p>
          <a:p>
            <a:endParaRPr lang="en-US" dirty="0"/>
          </a:p>
          <a:p>
            <a:r>
              <a:rPr lang="en-US" dirty="0"/>
              <a:t>Implementing SunSync, Gojo installs solar panels across his farmlands, connecting them through the app. This step significantly reduces his farmland's electricity bills, providing cost-effective power across all agricultural sites. Moreover, the consistent power supply results and the accurate analytics in the app resulted in enhanced crop yields.</a:t>
            </a:r>
            <a:endParaRPr lang="en-IN" dirty="0"/>
          </a:p>
        </p:txBody>
      </p:sp>
    </p:spTree>
    <p:extLst>
      <p:ext uri="{BB962C8B-B14F-4D97-AF65-F5344CB8AC3E}">
        <p14:creationId xmlns:p14="http://schemas.microsoft.com/office/powerpoint/2010/main" val="2059826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SCENARIOS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Scenarios #3</a:t>
            </a:r>
          </a:p>
        </p:txBody>
      </p:sp>
      <p:sp>
        <p:nvSpPr>
          <p:cNvPr id="5" name="TextBox 4">
            <a:extLst>
              <a:ext uri="{FF2B5EF4-FFF2-40B4-BE49-F238E27FC236}">
                <a16:creationId xmlns:a16="http://schemas.microsoft.com/office/drawing/2014/main" id="{F4A63DFD-8A0A-5B40-C22D-19A34ACD6E23}"/>
              </a:ext>
            </a:extLst>
          </p:cNvPr>
          <p:cNvSpPr txBox="1"/>
          <p:nvPr/>
        </p:nvSpPr>
        <p:spPr>
          <a:xfrm>
            <a:off x="280416" y="1102700"/>
            <a:ext cx="8473440" cy="3970318"/>
          </a:xfrm>
          <a:prstGeom prst="rect">
            <a:avLst/>
          </a:prstGeom>
          <a:noFill/>
        </p:spPr>
        <p:txBody>
          <a:bodyPr wrap="square" rtlCol="0">
            <a:spAutoFit/>
          </a:bodyPr>
          <a:lstStyle/>
          <a:p>
            <a:r>
              <a:rPr lang="en-US" dirty="0"/>
              <a:t>Maki Sharma, a 25-year-old software developer residing in an urban area of India, maintains a busy schedule filled with coding, attending meetings, and collaborating remotely with her team. She holds a strong enthusiasm for cultivating plants and contributing to environmental sustainability by actively participating in sustainable initiatives.</a:t>
            </a:r>
          </a:p>
          <a:p>
            <a:endParaRPr lang="en-US" dirty="0"/>
          </a:p>
          <a:p>
            <a:r>
              <a:rPr lang="en-US" dirty="0"/>
              <a:t>Residing in the heart of the city, Maki doesn't face frequent power cuts but worries about her escalating electricity bills. As an advocate for sustainable energy and the environment, she desires to switch to eco-friendly energy alternatives and contribute to helping those still lacking access to reliable energy.</a:t>
            </a:r>
          </a:p>
          <a:p>
            <a:endParaRPr lang="en-US" dirty="0"/>
          </a:p>
          <a:p>
            <a:r>
              <a:rPr lang="en-US" dirty="0"/>
              <a:t>While browsing online tech forums one day, Maki discovers SunSync, a revolutionary app facilitating solar energy sharing. Intrigued by its concept, she thoroughly explores the app and promptly registers as a Contributor. </a:t>
            </a:r>
          </a:p>
          <a:p>
            <a:endParaRPr lang="en-US" dirty="0"/>
          </a:p>
          <a:p>
            <a:r>
              <a:rPr lang="en-US" dirty="0"/>
              <a:t>Following to the app's contributor guidelines, Maki installs solar panels and links them to the app. Soon after, she observes substantial changes. Not only does she witness a noticeable reduction in her electricity bills, but she also notices that the soil analytics feature of the app contributes to the healthy growth of her plants. Moreover, being part of a community that shares energy with those lacking consistent access to power gives her a sense of fulfillment.</a:t>
            </a:r>
            <a:endParaRPr lang="en-IN" dirty="0"/>
          </a:p>
        </p:txBody>
      </p:sp>
    </p:spTree>
    <p:extLst>
      <p:ext uri="{BB962C8B-B14F-4D97-AF65-F5344CB8AC3E}">
        <p14:creationId xmlns:p14="http://schemas.microsoft.com/office/powerpoint/2010/main" val="1160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SCENARIOS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Scenarios #4</a:t>
            </a:r>
          </a:p>
        </p:txBody>
      </p:sp>
      <p:sp>
        <p:nvSpPr>
          <p:cNvPr id="5" name="TextBox 4">
            <a:extLst>
              <a:ext uri="{FF2B5EF4-FFF2-40B4-BE49-F238E27FC236}">
                <a16:creationId xmlns:a16="http://schemas.microsoft.com/office/drawing/2014/main" id="{F4A63DFD-8A0A-5B40-C22D-19A34ACD6E23}"/>
              </a:ext>
            </a:extLst>
          </p:cNvPr>
          <p:cNvSpPr txBox="1"/>
          <p:nvPr/>
        </p:nvSpPr>
        <p:spPr>
          <a:xfrm>
            <a:off x="280416" y="1102700"/>
            <a:ext cx="8473440" cy="3323987"/>
          </a:xfrm>
          <a:prstGeom prst="rect">
            <a:avLst/>
          </a:prstGeom>
          <a:noFill/>
        </p:spPr>
        <p:txBody>
          <a:bodyPr wrap="square" rtlCol="0">
            <a:spAutoFit/>
          </a:bodyPr>
          <a:lstStyle/>
          <a:p>
            <a:r>
              <a:rPr lang="en-US" dirty="0"/>
              <a:t>Nanami Igwe, a seasoned businessman residing in Nigeria, Struggling with increasing energy expenses and pressure to embrace sustainable practices. While his manufacturing company thrives, its heavy reliance on grid power renders it susceptible to frequent power cuts and exorbitant electricity bills.</a:t>
            </a:r>
          </a:p>
          <a:p>
            <a:endParaRPr lang="en-US" dirty="0"/>
          </a:p>
          <a:p>
            <a:r>
              <a:rPr lang="en-US" dirty="0"/>
              <a:t>One day, Nanami stumbles upon a news article about SunSync, an app facilitating the sharing of excess solar power among users. Intrigued, Nanami decides to register for the Contributors group within the app, keen to learn more and actively participate.</a:t>
            </a:r>
          </a:p>
          <a:p>
            <a:endParaRPr lang="en-US" dirty="0"/>
          </a:p>
          <a:p>
            <a:r>
              <a:rPr lang="en-US" dirty="0"/>
              <a:t>After diving into SunSync's features, Nanami becomes convinced that the app aligns with his goals. He proceeds to install solar panels on his facilities and integrates them with the app.</a:t>
            </a:r>
          </a:p>
          <a:p>
            <a:endParaRPr lang="en-US" dirty="0"/>
          </a:p>
          <a:p>
            <a:r>
              <a:rPr lang="en-US" dirty="0"/>
              <a:t>Within weeks, Nanami experiences the app's benefits firsthand. His energy expenses drastically reduce, and the company's dependence on the grid diminishes. Moreover, Nanami begins to earn passive income by sharing surplus solar power with others.</a:t>
            </a:r>
          </a:p>
          <a:p>
            <a:endParaRPr lang="en-IN" dirty="0"/>
          </a:p>
        </p:txBody>
      </p:sp>
    </p:spTree>
    <p:extLst>
      <p:ext uri="{BB962C8B-B14F-4D97-AF65-F5344CB8AC3E}">
        <p14:creationId xmlns:p14="http://schemas.microsoft.com/office/powerpoint/2010/main" val="3767146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431394"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830840"/>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3 </a:t>
            </a:r>
            <a:br>
              <a:rPr lang="en" dirty="0"/>
            </a:br>
            <a:r>
              <a:rPr lang="en" dirty="0">
                <a:solidFill>
                  <a:schemeClr val="dk2"/>
                </a:solidFill>
              </a:rPr>
              <a:t>Flow, Architecture Diagrams, Sketches, Wireframes, Prototypes, and Mockups</a:t>
            </a:r>
            <a:endParaRPr i="1" dirty="0">
              <a:solidFill>
                <a:schemeClr val="dk2"/>
              </a:solidFill>
            </a:endParaRPr>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Picture 3" descr="A white line drawing of a folder&#10;&#10;Description automatically generated">
            <a:extLst>
              <a:ext uri="{FF2B5EF4-FFF2-40B4-BE49-F238E27FC236}">
                <a16:creationId xmlns:a16="http://schemas.microsoft.com/office/drawing/2014/main" id="{697A8C66-C53B-313A-59A3-0D8930EFAC0C}"/>
              </a:ext>
            </a:extLst>
          </p:cNvPr>
          <p:cNvPicPr>
            <a:picLocks noChangeAspect="1"/>
          </p:cNvPicPr>
          <p:nvPr/>
        </p:nvPicPr>
        <p:blipFill>
          <a:blip r:embed="rId3"/>
          <a:stretch>
            <a:fillRect/>
          </a:stretch>
        </p:blipFill>
        <p:spPr>
          <a:xfrm>
            <a:off x="1061972" y="864352"/>
            <a:ext cx="1241996" cy="1241996"/>
          </a:xfrm>
          <a:prstGeom prst="rect">
            <a:avLst/>
          </a:prstGeom>
        </p:spPr>
      </p:pic>
    </p:spTree>
    <p:extLst>
      <p:ext uri="{BB962C8B-B14F-4D97-AF65-F5344CB8AC3E}">
        <p14:creationId xmlns:p14="http://schemas.microsoft.com/office/powerpoint/2010/main" val="2253690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431394"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4</a:t>
            </a:r>
            <a:br>
              <a:rPr lang="en" dirty="0"/>
            </a:br>
            <a:r>
              <a:rPr lang="en" dirty="0">
                <a:solidFill>
                  <a:schemeClr val="dk2"/>
                </a:solidFill>
              </a:rPr>
              <a:t>Poster, Team, Work and Group Management</a:t>
            </a:r>
            <a:endParaRPr i="1" dirty="0">
              <a:solidFill>
                <a:schemeClr val="dk2"/>
              </a:solidFill>
            </a:endParaRPr>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5" name="Picture 4" descr="A clipboard with a pen and check marks&#10;&#10;Description automatically generated">
            <a:extLst>
              <a:ext uri="{FF2B5EF4-FFF2-40B4-BE49-F238E27FC236}">
                <a16:creationId xmlns:a16="http://schemas.microsoft.com/office/drawing/2014/main" id="{0DAC3B39-FA16-61F6-6B4D-46862097AD52}"/>
              </a:ext>
            </a:extLst>
          </p:cNvPr>
          <p:cNvPicPr>
            <a:picLocks noChangeAspect="1"/>
          </p:cNvPicPr>
          <p:nvPr/>
        </p:nvPicPr>
        <p:blipFill>
          <a:blip r:embed="rId3"/>
          <a:stretch>
            <a:fillRect/>
          </a:stretch>
        </p:blipFill>
        <p:spPr>
          <a:xfrm>
            <a:off x="1151470" y="844553"/>
            <a:ext cx="1242000" cy="1242000"/>
          </a:xfrm>
          <a:prstGeom prst="rect">
            <a:avLst/>
          </a:prstGeom>
        </p:spPr>
      </p:pic>
    </p:spTree>
    <p:extLst>
      <p:ext uri="{BB962C8B-B14F-4D97-AF65-F5344CB8AC3E}">
        <p14:creationId xmlns:p14="http://schemas.microsoft.com/office/powerpoint/2010/main" val="3325078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4"/>
          <p:cNvSpPr txBox="1">
            <a:spLocks noGrp="1"/>
          </p:cNvSpPr>
          <p:nvPr>
            <p:ph type="title"/>
          </p:nvPr>
        </p:nvSpPr>
        <p:spPr>
          <a:xfrm>
            <a:off x="734975" y="465425"/>
            <a:ext cx="36672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PROBLEM </a:t>
            </a:r>
            <a:r>
              <a:rPr lang="en" sz="2000" dirty="0">
                <a:solidFill>
                  <a:schemeClr val="dk2"/>
                </a:solidFill>
              </a:rPr>
              <a:t>STATEMENT</a:t>
            </a:r>
            <a:endParaRPr sz="2000" dirty="0"/>
          </a:p>
        </p:txBody>
      </p:sp>
      <p:sp>
        <p:nvSpPr>
          <p:cNvPr id="1074" name="Google Shape;1074;p44"/>
          <p:cNvSpPr txBox="1">
            <a:spLocks noGrp="1"/>
          </p:cNvSpPr>
          <p:nvPr>
            <p:ph type="body" idx="1"/>
          </p:nvPr>
        </p:nvSpPr>
        <p:spPr>
          <a:xfrm>
            <a:off x="652550" y="1128336"/>
            <a:ext cx="4249936" cy="26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Climate change, driven by global warming and increased carbon emissions, poses a major threat. Local actions of millions contribute to displacement, resource competition, and disruption. Individuals, feeling their impact is limited, seek effective ways to address this complex issue.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"think global, act local" mantra suggests a solution. However, implementing impactful local actions—such as reducing emissions, conserving energy, and promoting recycling—requires innovative approaches. Solutions include optimizing transportation, reducing dependencies on high-emission industries, and fostering self-sufficiency in energy and food.</a:t>
            </a:r>
          </a:p>
        </p:txBody>
      </p:sp>
      <p:grpSp>
        <p:nvGrpSpPr>
          <p:cNvPr id="1075" name="Google Shape;1075;p44"/>
          <p:cNvGrpSpPr/>
          <p:nvPr/>
        </p:nvGrpSpPr>
        <p:grpSpPr>
          <a:xfrm rot="-1038760">
            <a:off x="4959942" y="372280"/>
            <a:ext cx="599184" cy="1854945"/>
            <a:chOff x="3091250" y="2304000"/>
            <a:chExt cx="149163" cy="461775"/>
          </a:xfrm>
        </p:grpSpPr>
        <p:grpSp>
          <p:nvGrpSpPr>
            <p:cNvPr id="1076" name="Google Shape;1076;p44"/>
            <p:cNvGrpSpPr/>
            <p:nvPr/>
          </p:nvGrpSpPr>
          <p:grpSpPr>
            <a:xfrm>
              <a:off x="3091250" y="2515500"/>
              <a:ext cx="133925" cy="250275"/>
              <a:chOff x="3091250" y="2515500"/>
              <a:chExt cx="133925" cy="250275"/>
            </a:xfrm>
          </p:grpSpPr>
          <p:sp>
            <p:nvSpPr>
              <p:cNvPr id="1077" name="Google Shape;1077;p44"/>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44"/>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44"/>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4"/>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4"/>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44"/>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44"/>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4"/>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4"/>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4"/>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44"/>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4"/>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4"/>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4"/>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44"/>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44"/>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4"/>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44"/>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44"/>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4"/>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44"/>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44"/>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4"/>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44"/>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1" name="Google Shape;1101;p44"/>
            <p:cNvGrpSpPr/>
            <p:nvPr/>
          </p:nvGrpSpPr>
          <p:grpSpPr>
            <a:xfrm>
              <a:off x="3146663" y="2304000"/>
              <a:ext cx="93750" cy="96550"/>
              <a:chOff x="3146663" y="2304000"/>
              <a:chExt cx="93750" cy="96550"/>
            </a:xfrm>
          </p:grpSpPr>
          <p:sp>
            <p:nvSpPr>
              <p:cNvPr id="1102" name="Google Shape;1102;p44"/>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44"/>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44"/>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105" name="Google Shape;1105;p44"/>
          <p:cNvGrpSpPr/>
          <p:nvPr/>
        </p:nvGrpSpPr>
        <p:grpSpPr>
          <a:xfrm rot="-991940">
            <a:off x="7770686" y="3382446"/>
            <a:ext cx="949494" cy="1173801"/>
            <a:chOff x="4242245" y="4670305"/>
            <a:chExt cx="461302" cy="570306"/>
          </a:xfrm>
        </p:grpSpPr>
        <p:sp>
          <p:nvSpPr>
            <p:cNvPr id="1106" name="Google Shape;1106;p44"/>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4"/>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44"/>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44"/>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4"/>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44"/>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44"/>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4"/>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4" name="Google Shape;1114;p44"/>
          <p:cNvGrpSpPr/>
          <p:nvPr/>
        </p:nvGrpSpPr>
        <p:grpSpPr>
          <a:xfrm rot="1318081">
            <a:off x="7825960" y="423948"/>
            <a:ext cx="740848" cy="1036736"/>
            <a:chOff x="7877949" y="4508284"/>
            <a:chExt cx="560451" cy="784290"/>
          </a:xfrm>
        </p:grpSpPr>
        <p:sp>
          <p:nvSpPr>
            <p:cNvPr id="1115" name="Google Shape;1115;p44"/>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44"/>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44"/>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4"/>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44"/>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44"/>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4"/>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4"/>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4"/>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4"/>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44"/>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44"/>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4"/>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44"/>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1129;p44"/>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4"/>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1" name="Google Shape;1131;p44"/>
          <p:cNvGrpSpPr/>
          <p:nvPr/>
        </p:nvGrpSpPr>
        <p:grpSpPr>
          <a:xfrm rot="-821476">
            <a:off x="6122774" y="1368941"/>
            <a:ext cx="1786871" cy="1822622"/>
            <a:chOff x="6398012" y="6798614"/>
            <a:chExt cx="846546" cy="863484"/>
          </a:xfrm>
        </p:grpSpPr>
        <p:sp>
          <p:nvSpPr>
            <p:cNvPr id="1132" name="Google Shape;1132;p44"/>
            <p:cNvSpPr/>
            <p:nvPr/>
          </p:nvSpPr>
          <p:spPr>
            <a:xfrm>
              <a:off x="6398346" y="6799020"/>
              <a:ext cx="845699" cy="863078"/>
            </a:xfrm>
            <a:custGeom>
              <a:avLst/>
              <a:gdLst/>
              <a:ahLst/>
              <a:cxnLst/>
              <a:rect l="l" t="t" r="r" b="b"/>
              <a:pathLst>
                <a:path w="14598" h="14898" extrusionOk="0">
                  <a:moveTo>
                    <a:pt x="9941" y="7434"/>
                  </a:moveTo>
                  <a:cubicBezTo>
                    <a:pt x="9981" y="7464"/>
                    <a:pt x="10024" y="7489"/>
                    <a:pt x="10076" y="7507"/>
                  </a:cubicBezTo>
                  <a:lnTo>
                    <a:pt x="10021" y="8874"/>
                  </a:lnTo>
                  <a:cubicBezTo>
                    <a:pt x="9800" y="8721"/>
                    <a:pt x="9569" y="8564"/>
                    <a:pt x="9342" y="8407"/>
                  </a:cubicBezTo>
                  <a:cubicBezTo>
                    <a:pt x="9222" y="8324"/>
                    <a:pt x="9102" y="8238"/>
                    <a:pt x="8989" y="8152"/>
                  </a:cubicBezTo>
                  <a:cubicBezTo>
                    <a:pt x="9023" y="8134"/>
                    <a:pt x="9056" y="8119"/>
                    <a:pt x="9087" y="8100"/>
                  </a:cubicBezTo>
                  <a:cubicBezTo>
                    <a:pt x="9213" y="8026"/>
                    <a:pt x="9333" y="7950"/>
                    <a:pt x="9440" y="7870"/>
                  </a:cubicBezTo>
                  <a:cubicBezTo>
                    <a:pt x="9548" y="7787"/>
                    <a:pt x="9649" y="7707"/>
                    <a:pt x="9738" y="7627"/>
                  </a:cubicBezTo>
                  <a:cubicBezTo>
                    <a:pt x="9815" y="7563"/>
                    <a:pt x="9880" y="7495"/>
                    <a:pt x="9941" y="7434"/>
                  </a:cubicBezTo>
                  <a:close/>
                  <a:moveTo>
                    <a:pt x="6565" y="7624"/>
                  </a:moveTo>
                  <a:cubicBezTo>
                    <a:pt x="6651" y="7710"/>
                    <a:pt x="6750" y="7802"/>
                    <a:pt x="6857" y="7894"/>
                  </a:cubicBezTo>
                  <a:cubicBezTo>
                    <a:pt x="6983" y="8008"/>
                    <a:pt x="7121" y="8122"/>
                    <a:pt x="7275" y="8232"/>
                  </a:cubicBezTo>
                  <a:cubicBezTo>
                    <a:pt x="7330" y="8272"/>
                    <a:pt x="7382" y="8315"/>
                    <a:pt x="7441" y="8352"/>
                  </a:cubicBezTo>
                  <a:cubicBezTo>
                    <a:pt x="7361" y="8401"/>
                    <a:pt x="7284" y="8457"/>
                    <a:pt x="7210" y="8506"/>
                  </a:cubicBezTo>
                  <a:cubicBezTo>
                    <a:pt x="6968" y="8675"/>
                    <a:pt x="6750" y="8837"/>
                    <a:pt x="6559" y="8976"/>
                  </a:cubicBezTo>
                  <a:cubicBezTo>
                    <a:pt x="6513" y="9009"/>
                    <a:pt x="6467" y="9040"/>
                    <a:pt x="6424" y="9074"/>
                  </a:cubicBezTo>
                  <a:lnTo>
                    <a:pt x="6375" y="7725"/>
                  </a:lnTo>
                  <a:cubicBezTo>
                    <a:pt x="6442" y="7701"/>
                    <a:pt x="6507" y="7664"/>
                    <a:pt x="6565" y="7624"/>
                  </a:cubicBezTo>
                  <a:close/>
                  <a:moveTo>
                    <a:pt x="6061" y="0"/>
                  </a:moveTo>
                  <a:cubicBezTo>
                    <a:pt x="6061" y="0"/>
                    <a:pt x="6000" y="439"/>
                    <a:pt x="5929" y="1097"/>
                  </a:cubicBezTo>
                  <a:cubicBezTo>
                    <a:pt x="5893" y="1425"/>
                    <a:pt x="5853" y="1806"/>
                    <a:pt x="5813" y="2218"/>
                  </a:cubicBezTo>
                  <a:cubicBezTo>
                    <a:pt x="5770" y="2626"/>
                    <a:pt x="5739" y="3066"/>
                    <a:pt x="5705" y="3502"/>
                  </a:cubicBezTo>
                  <a:cubicBezTo>
                    <a:pt x="5687" y="3723"/>
                    <a:pt x="5662" y="3941"/>
                    <a:pt x="5638" y="4156"/>
                  </a:cubicBezTo>
                  <a:cubicBezTo>
                    <a:pt x="5610" y="4371"/>
                    <a:pt x="5585" y="4583"/>
                    <a:pt x="5582" y="4789"/>
                  </a:cubicBezTo>
                  <a:cubicBezTo>
                    <a:pt x="5579" y="4992"/>
                    <a:pt x="5595" y="5191"/>
                    <a:pt x="5616" y="5379"/>
                  </a:cubicBezTo>
                  <a:cubicBezTo>
                    <a:pt x="5641" y="5569"/>
                    <a:pt x="5668" y="5744"/>
                    <a:pt x="5702" y="5910"/>
                  </a:cubicBezTo>
                  <a:cubicBezTo>
                    <a:pt x="5730" y="6048"/>
                    <a:pt x="5760" y="6180"/>
                    <a:pt x="5791" y="6297"/>
                  </a:cubicBezTo>
                  <a:cubicBezTo>
                    <a:pt x="5518" y="6417"/>
                    <a:pt x="5330" y="6690"/>
                    <a:pt x="5330" y="7010"/>
                  </a:cubicBezTo>
                  <a:cubicBezTo>
                    <a:pt x="5330" y="7040"/>
                    <a:pt x="5330" y="7065"/>
                    <a:pt x="5333" y="7093"/>
                  </a:cubicBezTo>
                  <a:cubicBezTo>
                    <a:pt x="5214" y="7123"/>
                    <a:pt x="5088" y="7163"/>
                    <a:pt x="4953" y="7209"/>
                  </a:cubicBezTo>
                  <a:cubicBezTo>
                    <a:pt x="4796" y="7262"/>
                    <a:pt x="4627" y="7323"/>
                    <a:pt x="4449" y="7400"/>
                  </a:cubicBezTo>
                  <a:cubicBezTo>
                    <a:pt x="4274" y="7474"/>
                    <a:pt x="4096" y="7563"/>
                    <a:pt x="3920" y="7664"/>
                  </a:cubicBezTo>
                  <a:cubicBezTo>
                    <a:pt x="3742" y="7768"/>
                    <a:pt x="3570" y="7894"/>
                    <a:pt x="3398" y="8026"/>
                  </a:cubicBezTo>
                  <a:cubicBezTo>
                    <a:pt x="3226" y="8155"/>
                    <a:pt x="3048" y="8288"/>
                    <a:pt x="2864" y="8410"/>
                  </a:cubicBezTo>
                  <a:cubicBezTo>
                    <a:pt x="2498" y="8659"/>
                    <a:pt x="2136" y="8902"/>
                    <a:pt x="1801" y="9142"/>
                  </a:cubicBezTo>
                  <a:cubicBezTo>
                    <a:pt x="1463" y="9381"/>
                    <a:pt x="1153" y="9608"/>
                    <a:pt x="883" y="9799"/>
                  </a:cubicBezTo>
                  <a:cubicBezTo>
                    <a:pt x="348" y="10189"/>
                    <a:pt x="1" y="10459"/>
                    <a:pt x="1" y="10459"/>
                  </a:cubicBezTo>
                  <a:lnTo>
                    <a:pt x="16" y="10487"/>
                  </a:lnTo>
                  <a:lnTo>
                    <a:pt x="56" y="10561"/>
                  </a:lnTo>
                  <a:cubicBezTo>
                    <a:pt x="56" y="10561"/>
                    <a:pt x="468" y="10392"/>
                    <a:pt x="1070" y="10124"/>
                  </a:cubicBezTo>
                  <a:cubicBezTo>
                    <a:pt x="1374" y="9992"/>
                    <a:pt x="1724" y="9833"/>
                    <a:pt x="2099" y="9661"/>
                  </a:cubicBezTo>
                  <a:cubicBezTo>
                    <a:pt x="2477" y="9492"/>
                    <a:pt x="2870" y="9301"/>
                    <a:pt x="3266" y="9108"/>
                  </a:cubicBezTo>
                  <a:cubicBezTo>
                    <a:pt x="3466" y="9013"/>
                    <a:pt x="3666" y="8923"/>
                    <a:pt x="3865" y="8840"/>
                  </a:cubicBezTo>
                  <a:cubicBezTo>
                    <a:pt x="4065" y="8754"/>
                    <a:pt x="4261" y="8665"/>
                    <a:pt x="4443" y="8567"/>
                  </a:cubicBezTo>
                  <a:cubicBezTo>
                    <a:pt x="4624" y="8466"/>
                    <a:pt x="4787" y="8355"/>
                    <a:pt x="4937" y="8241"/>
                  </a:cubicBezTo>
                  <a:cubicBezTo>
                    <a:pt x="5091" y="8128"/>
                    <a:pt x="5229" y="8014"/>
                    <a:pt x="5355" y="7904"/>
                  </a:cubicBezTo>
                  <a:cubicBezTo>
                    <a:pt x="5462" y="7811"/>
                    <a:pt x="5561" y="7719"/>
                    <a:pt x="5644" y="7633"/>
                  </a:cubicBezTo>
                  <a:cubicBezTo>
                    <a:pt x="5702" y="7676"/>
                    <a:pt x="5764" y="7710"/>
                    <a:pt x="5831" y="7738"/>
                  </a:cubicBezTo>
                  <a:lnTo>
                    <a:pt x="5585" y="14299"/>
                  </a:lnTo>
                  <a:lnTo>
                    <a:pt x="5008" y="14299"/>
                  </a:lnTo>
                  <a:lnTo>
                    <a:pt x="5008" y="14898"/>
                  </a:lnTo>
                  <a:lnTo>
                    <a:pt x="7207" y="14898"/>
                  </a:lnTo>
                  <a:lnTo>
                    <a:pt x="7207" y="14299"/>
                  </a:lnTo>
                  <a:lnTo>
                    <a:pt x="6624" y="14299"/>
                  </a:lnTo>
                  <a:lnTo>
                    <a:pt x="6439" y="9332"/>
                  </a:lnTo>
                  <a:cubicBezTo>
                    <a:pt x="6519" y="9295"/>
                    <a:pt x="6605" y="9258"/>
                    <a:pt x="6697" y="9218"/>
                  </a:cubicBezTo>
                  <a:cubicBezTo>
                    <a:pt x="6912" y="9123"/>
                    <a:pt x="7161" y="9013"/>
                    <a:pt x="7425" y="8890"/>
                  </a:cubicBezTo>
                  <a:cubicBezTo>
                    <a:pt x="7588" y="8816"/>
                    <a:pt x="7757" y="8736"/>
                    <a:pt x="7929" y="8656"/>
                  </a:cubicBezTo>
                  <a:cubicBezTo>
                    <a:pt x="8064" y="8721"/>
                    <a:pt x="8206" y="8782"/>
                    <a:pt x="8347" y="8844"/>
                  </a:cubicBezTo>
                  <a:cubicBezTo>
                    <a:pt x="8546" y="8926"/>
                    <a:pt x="8749" y="9016"/>
                    <a:pt x="8946" y="9111"/>
                  </a:cubicBezTo>
                  <a:cubicBezTo>
                    <a:pt x="9302" y="9280"/>
                    <a:pt x="9655" y="9455"/>
                    <a:pt x="9999" y="9611"/>
                  </a:cubicBezTo>
                  <a:lnTo>
                    <a:pt x="9901" y="12189"/>
                  </a:lnTo>
                  <a:lnTo>
                    <a:pt x="9486" y="12189"/>
                  </a:lnTo>
                  <a:lnTo>
                    <a:pt x="9486" y="12613"/>
                  </a:lnTo>
                  <a:lnTo>
                    <a:pt x="11050" y="12613"/>
                  </a:lnTo>
                  <a:lnTo>
                    <a:pt x="11050" y="12189"/>
                  </a:lnTo>
                  <a:lnTo>
                    <a:pt x="10635" y="12189"/>
                  </a:lnTo>
                  <a:lnTo>
                    <a:pt x="10546" y="9863"/>
                  </a:lnTo>
                  <a:lnTo>
                    <a:pt x="10546" y="9863"/>
                  </a:lnTo>
                  <a:cubicBezTo>
                    <a:pt x="10758" y="9962"/>
                    <a:pt x="10955" y="10048"/>
                    <a:pt x="11136" y="10124"/>
                  </a:cubicBezTo>
                  <a:cubicBezTo>
                    <a:pt x="11738" y="10392"/>
                    <a:pt x="12150" y="10561"/>
                    <a:pt x="12150" y="10561"/>
                  </a:cubicBezTo>
                  <a:lnTo>
                    <a:pt x="12199" y="10475"/>
                  </a:lnTo>
                  <a:cubicBezTo>
                    <a:pt x="12199" y="10475"/>
                    <a:pt x="11849" y="10207"/>
                    <a:pt x="11314" y="9814"/>
                  </a:cubicBezTo>
                  <a:cubicBezTo>
                    <a:pt x="11081" y="9645"/>
                    <a:pt x="10813" y="9449"/>
                    <a:pt x="10525" y="9243"/>
                  </a:cubicBezTo>
                  <a:lnTo>
                    <a:pt x="10460" y="7520"/>
                  </a:lnTo>
                  <a:cubicBezTo>
                    <a:pt x="10509" y="7498"/>
                    <a:pt x="10555" y="7477"/>
                    <a:pt x="10592" y="7446"/>
                  </a:cubicBezTo>
                  <a:cubicBezTo>
                    <a:pt x="10654" y="7507"/>
                    <a:pt x="10724" y="7572"/>
                    <a:pt x="10801" y="7643"/>
                  </a:cubicBezTo>
                  <a:cubicBezTo>
                    <a:pt x="10890" y="7722"/>
                    <a:pt x="10988" y="7802"/>
                    <a:pt x="11096" y="7885"/>
                  </a:cubicBezTo>
                  <a:cubicBezTo>
                    <a:pt x="11204" y="7965"/>
                    <a:pt x="11323" y="8045"/>
                    <a:pt x="11449" y="8116"/>
                  </a:cubicBezTo>
                  <a:cubicBezTo>
                    <a:pt x="11575" y="8186"/>
                    <a:pt x="11713" y="8248"/>
                    <a:pt x="11858" y="8306"/>
                  </a:cubicBezTo>
                  <a:cubicBezTo>
                    <a:pt x="11999" y="8367"/>
                    <a:pt x="12140" y="8429"/>
                    <a:pt x="12282" y="8500"/>
                  </a:cubicBezTo>
                  <a:cubicBezTo>
                    <a:pt x="12567" y="8632"/>
                    <a:pt x="12844" y="8770"/>
                    <a:pt x="13111" y="8890"/>
                  </a:cubicBezTo>
                  <a:cubicBezTo>
                    <a:pt x="13378" y="9013"/>
                    <a:pt x="13630" y="9123"/>
                    <a:pt x="13842" y="9221"/>
                  </a:cubicBezTo>
                  <a:cubicBezTo>
                    <a:pt x="14272" y="9409"/>
                    <a:pt x="14564" y="9529"/>
                    <a:pt x="14564" y="9529"/>
                  </a:cubicBezTo>
                  <a:lnTo>
                    <a:pt x="14598" y="9467"/>
                  </a:lnTo>
                  <a:cubicBezTo>
                    <a:pt x="14598" y="9467"/>
                    <a:pt x="14349" y="9274"/>
                    <a:pt x="13968" y="8997"/>
                  </a:cubicBezTo>
                  <a:cubicBezTo>
                    <a:pt x="13787" y="8844"/>
                    <a:pt x="13566" y="8681"/>
                    <a:pt x="13326" y="8515"/>
                  </a:cubicBezTo>
                  <a:cubicBezTo>
                    <a:pt x="13090" y="8340"/>
                    <a:pt x="12828" y="8168"/>
                    <a:pt x="12570" y="7990"/>
                  </a:cubicBezTo>
                  <a:cubicBezTo>
                    <a:pt x="12438" y="7904"/>
                    <a:pt x="12319" y="7811"/>
                    <a:pt x="12190" y="7719"/>
                  </a:cubicBezTo>
                  <a:cubicBezTo>
                    <a:pt x="12067" y="7627"/>
                    <a:pt x="11944" y="7535"/>
                    <a:pt x="11818" y="7461"/>
                  </a:cubicBezTo>
                  <a:cubicBezTo>
                    <a:pt x="11692" y="7388"/>
                    <a:pt x="11563" y="7323"/>
                    <a:pt x="11440" y="7274"/>
                  </a:cubicBezTo>
                  <a:cubicBezTo>
                    <a:pt x="11317" y="7219"/>
                    <a:pt x="11200" y="7173"/>
                    <a:pt x="11084" y="7136"/>
                  </a:cubicBezTo>
                  <a:cubicBezTo>
                    <a:pt x="10988" y="7102"/>
                    <a:pt x="10896" y="7074"/>
                    <a:pt x="10813" y="7053"/>
                  </a:cubicBezTo>
                  <a:cubicBezTo>
                    <a:pt x="10816" y="7034"/>
                    <a:pt x="10816" y="7016"/>
                    <a:pt x="10816" y="6991"/>
                  </a:cubicBezTo>
                  <a:cubicBezTo>
                    <a:pt x="10816" y="6767"/>
                    <a:pt x="10678" y="6570"/>
                    <a:pt x="10482" y="6484"/>
                  </a:cubicBezTo>
                  <a:cubicBezTo>
                    <a:pt x="10503" y="6405"/>
                    <a:pt x="10528" y="6312"/>
                    <a:pt x="10546" y="6217"/>
                  </a:cubicBezTo>
                  <a:cubicBezTo>
                    <a:pt x="10571" y="6101"/>
                    <a:pt x="10592" y="5975"/>
                    <a:pt x="10608" y="5839"/>
                  </a:cubicBezTo>
                  <a:cubicBezTo>
                    <a:pt x="10626" y="5707"/>
                    <a:pt x="10635" y="5563"/>
                    <a:pt x="10635" y="5419"/>
                  </a:cubicBezTo>
                  <a:cubicBezTo>
                    <a:pt x="10632" y="5271"/>
                    <a:pt x="10617" y="5124"/>
                    <a:pt x="10601" y="4970"/>
                  </a:cubicBezTo>
                  <a:cubicBezTo>
                    <a:pt x="10580" y="4817"/>
                    <a:pt x="10565" y="4663"/>
                    <a:pt x="10555" y="4503"/>
                  </a:cubicBezTo>
                  <a:cubicBezTo>
                    <a:pt x="10531" y="4193"/>
                    <a:pt x="10509" y="3883"/>
                    <a:pt x="10482" y="3591"/>
                  </a:cubicBezTo>
                  <a:cubicBezTo>
                    <a:pt x="10454" y="3299"/>
                    <a:pt x="10426" y="3026"/>
                    <a:pt x="10405" y="2792"/>
                  </a:cubicBezTo>
                  <a:cubicBezTo>
                    <a:pt x="10356" y="2322"/>
                    <a:pt x="10313" y="2012"/>
                    <a:pt x="10313" y="2012"/>
                  </a:cubicBezTo>
                  <a:lnTo>
                    <a:pt x="10239" y="2012"/>
                  </a:lnTo>
                  <a:cubicBezTo>
                    <a:pt x="10239" y="2012"/>
                    <a:pt x="10196" y="2322"/>
                    <a:pt x="10144" y="2792"/>
                  </a:cubicBezTo>
                  <a:cubicBezTo>
                    <a:pt x="10116" y="3026"/>
                    <a:pt x="10088" y="3299"/>
                    <a:pt x="10064" y="3591"/>
                  </a:cubicBezTo>
                  <a:cubicBezTo>
                    <a:pt x="10033" y="3883"/>
                    <a:pt x="10009" y="4193"/>
                    <a:pt x="9987" y="4503"/>
                  </a:cubicBezTo>
                  <a:cubicBezTo>
                    <a:pt x="9975" y="4663"/>
                    <a:pt x="9956" y="4817"/>
                    <a:pt x="9935" y="4970"/>
                  </a:cubicBezTo>
                  <a:cubicBezTo>
                    <a:pt x="9916" y="5124"/>
                    <a:pt x="9901" y="5271"/>
                    <a:pt x="9898" y="5419"/>
                  </a:cubicBezTo>
                  <a:cubicBezTo>
                    <a:pt x="9898" y="5563"/>
                    <a:pt x="9904" y="5707"/>
                    <a:pt x="9920" y="5839"/>
                  </a:cubicBezTo>
                  <a:cubicBezTo>
                    <a:pt x="9935" y="5975"/>
                    <a:pt x="9956" y="6101"/>
                    <a:pt x="9978" y="6217"/>
                  </a:cubicBezTo>
                  <a:cubicBezTo>
                    <a:pt x="9996" y="6316"/>
                    <a:pt x="10021" y="6408"/>
                    <a:pt x="10042" y="6494"/>
                  </a:cubicBezTo>
                  <a:cubicBezTo>
                    <a:pt x="9852" y="6577"/>
                    <a:pt x="9717" y="6773"/>
                    <a:pt x="9717" y="6997"/>
                  </a:cubicBezTo>
                  <a:cubicBezTo>
                    <a:pt x="9717" y="7016"/>
                    <a:pt x="9717" y="7037"/>
                    <a:pt x="9720" y="7059"/>
                  </a:cubicBezTo>
                  <a:cubicBezTo>
                    <a:pt x="9637" y="7080"/>
                    <a:pt x="9548" y="7108"/>
                    <a:pt x="9453" y="7139"/>
                  </a:cubicBezTo>
                  <a:cubicBezTo>
                    <a:pt x="9336" y="7179"/>
                    <a:pt x="9219" y="7222"/>
                    <a:pt x="9096" y="7274"/>
                  </a:cubicBezTo>
                  <a:cubicBezTo>
                    <a:pt x="8973" y="7326"/>
                    <a:pt x="8841" y="7388"/>
                    <a:pt x="8719" y="7461"/>
                  </a:cubicBezTo>
                  <a:cubicBezTo>
                    <a:pt x="8599" y="7535"/>
                    <a:pt x="8482" y="7618"/>
                    <a:pt x="8362" y="7707"/>
                  </a:cubicBezTo>
                  <a:cubicBezTo>
                    <a:pt x="8338" y="7692"/>
                    <a:pt x="8316" y="7676"/>
                    <a:pt x="8288" y="7661"/>
                  </a:cubicBezTo>
                  <a:cubicBezTo>
                    <a:pt x="8113" y="7557"/>
                    <a:pt x="7932" y="7467"/>
                    <a:pt x="7760" y="7397"/>
                  </a:cubicBezTo>
                  <a:cubicBezTo>
                    <a:pt x="7585" y="7320"/>
                    <a:pt x="7416" y="7259"/>
                    <a:pt x="7256" y="7203"/>
                  </a:cubicBezTo>
                  <a:cubicBezTo>
                    <a:pt x="7121" y="7157"/>
                    <a:pt x="6992" y="7120"/>
                    <a:pt x="6872" y="7090"/>
                  </a:cubicBezTo>
                  <a:cubicBezTo>
                    <a:pt x="6875" y="7062"/>
                    <a:pt x="6875" y="7031"/>
                    <a:pt x="6875" y="7004"/>
                  </a:cubicBezTo>
                  <a:cubicBezTo>
                    <a:pt x="6875" y="6684"/>
                    <a:pt x="6679" y="6411"/>
                    <a:pt x="6402" y="6291"/>
                  </a:cubicBezTo>
                  <a:cubicBezTo>
                    <a:pt x="6433" y="6174"/>
                    <a:pt x="6464" y="6048"/>
                    <a:pt x="6495" y="5910"/>
                  </a:cubicBezTo>
                  <a:cubicBezTo>
                    <a:pt x="6531" y="5744"/>
                    <a:pt x="6556" y="5569"/>
                    <a:pt x="6581" y="5379"/>
                  </a:cubicBezTo>
                  <a:cubicBezTo>
                    <a:pt x="6602" y="5191"/>
                    <a:pt x="6621" y="4992"/>
                    <a:pt x="6621" y="4789"/>
                  </a:cubicBezTo>
                  <a:cubicBezTo>
                    <a:pt x="6614" y="4586"/>
                    <a:pt x="6596" y="4371"/>
                    <a:pt x="6568" y="4156"/>
                  </a:cubicBezTo>
                  <a:cubicBezTo>
                    <a:pt x="6544" y="3941"/>
                    <a:pt x="6519" y="3723"/>
                    <a:pt x="6504" y="3502"/>
                  </a:cubicBezTo>
                  <a:cubicBezTo>
                    <a:pt x="6470" y="3066"/>
                    <a:pt x="6442" y="2626"/>
                    <a:pt x="6399" y="2218"/>
                  </a:cubicBezTo>
                  <a:cubicBezTo>
                    <a:pt x="6366" y="1806"/>
                    <a:pt x="6323" y="1422"/>
                    <a:pt x="6289" y="1097"/>
                  </a:cubicBezTo>
                  <a:cubicBezTo>
                    <a:pt x="6218" y="439"/>
                    <a:pt x="6163" y="0"/>
                    <a:pt x="6163"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4"/>
            <p:cNvSpPr/>
            <p:nvPr/>
          </p:nvSpPr>
          <p:spPr>
            <a:xfrm>
              <a:off x="6971176" y="7191729"/>
              <a:ext cx="43623" cy="324828"/>
            </a:xfrm>
            <a:custGeom>
              <a:avLst/>
              <a:gdLst/>
              <a:ahLst/>
              <a:cxnLst/>
              <a:rect l="l" t="t" r="r" b="b"/>
              <a:pathLst>
                <a:path w="753" h="5607" extrusionOk="0">
                  <a:moveTo>
                    <a:pt x="212" y="0"/>
                  </a:moveTo>
                  <a:lnTo>
                    <a:pt x="0" y="5606"/>
                  </a:lnTo>
                  <a:lnTo>
                    <a:pt x="753" y="5606"/>
                  </a:ln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44"/>
            <p:cNvSpPr/>
            <p:nvPr/>
          </p:nvSpPr>
          <p:spPr>
            <a:xfrm>
              <a:off x="6992726" y="7202040"/>
              <a:ext cx="251833" cy="147786"/>
            </a:xfrm>
            <a:custGeom>
              <a:avLst/>
              <a:gdLst/>
              <a:ahLst/>
              <a:cxnLst/>
              <a:rect l="l" t="t" r="r" b="b"/>
              <a:pathLst>
                <a:path w="4347" h="2551" extrusionOk="0">
                  <a:moveTo>
                    <a:pt x="28" y="1"/>
                  </a:moveTo>
                  <a:lnTo>
                    <a:pt x="0" y="59"/>
                  </a:lnTo>
                  <a:cubicBezTo>
                    <a:pt x="0" y="59"/>
                    <a:pt x="46" y="136"/>
                    <a:pt x="138" y="246"/>
                  </a:cubicBezTo>
                  <a:cubicBezTo>
                    <a:pt x="184" y="302"/>
                    <a:pt x="243" y="369"/>
                    <a:pt x="313" y="440"/>
                  </a:cubicBezTo>
                  <a:cubicBezTo>
                    <a:pt x="381" y="510"/>
                    <a:pt x="461" y="587"/>
                    <a:pt x="550" y="664"/>
                  </a:cubicBezTo>
                  <a:cubicBezTo>
                    <a:pt x="639" y="747"/>
                    <a:pt x="737" y="827"/>
                    <a:pt x="845" y="907"/>
                  </a:cubicBezTo>
                  <a:cubicBezTo>
                    <a:pt x="952" y="990"/>
                    <a:pt x="1072" y="1066"/>
                    <a:pt x="1198" y="1137"/>
                  </a:cubicBezTo>
                  <a:cubicBezTo>
                    <a:pt x="1327" y="1208"/>
                    <a:pt x="1465" y="1269"/>
                    <a:pt x="1607" y="1331"/>
                  </a:cubicBezTo>
                  <a:cubicBezTo>
                    <a:pt x="1748" y="1392"/>
                    <a:pt x="1889" y="1453"/>
                    <a:pt x="2034" y="1521"/>
                  </a:cubicBezTo>
                  <a:cubicBezTo>
                    <a:pt x="2313" y="1656"/>
                    <a:pt x="2593" y="1794"/>
                    <a:pt x="2863" y="1914"/>
                  </a:cubicBezTo>
                  <a:cubicBezTo>
                    <a:pt x="3127" y="2037"/>
                    <a:pt x="3376" y="2148"/>
                    <a:pt x="3591" y="2243"/>
                  </a:cubicBezTo>
                  <a:cubicBezTo>
                    <a:pt x="4021" y="2430"/>
                    <a:pt x="4313" y="2550"/>
                    <a:pt x="4313" y="2550"/>
                  </a:cubicBezTo>
                  <a:lnTo>
                    <a:pt x="4347" y="2489"/>
                  </a:lnTo>
                  <a:cubicBezTo>
                    <a:pt x="4347" y="2489"/>
                    <a:pt x="4098" y="2298"/>
                    <a:pt x="3717" y="2022"/>
                  </a:cubicBezTo>
                  <a:cubicBezTo>
                    <a:pt x="3530" y="1883"/>
                    <a:pt x="3308" y="1721"/>
                    <a:pt x="3069" y="1552"/>
                  </a:cubicBezTo>
                  <a:cubicBezTo>
                    <a:pt x="2832" y="1380"/>
                    <a:pt x="2571" y="1208"/>
                    <a:pt x="2313" y="1030"/>
                  </a:cubicBezTo>
                  <a:cubicBezTo>
                    <a:pt x="2181" y="940"/>
                    <a:pt x="2055" y="848"/>
                    <a:pt x="1932" y="756"/>
                  </a:cubicBezTo>
                  <a:cubicBezTo>
                    <a:pt x="1806" y="664"/>
                    <a:pt x="1686" y="572"/>
                    <a:pt x="1561" y="501"/>
                  </a:cubicBezTo>
                  <a:cubicBezTo>
                    <a:pt x="1435" y="427"/>
                    <a:pt x="1306" y="366"/>
                    <a:pt x="1183" y="311"/>
                  </a:cubicBezTo>
                  <a:cubicBezTo>
                    <a:pt x="1060" y="259"/>
                    <a:pt x="937" y="212"/>
                    <a:pt x="826" y="173"/>
                  </a:cubicBezTo>
                  <a:cubicBezTo>
                    <a:pt x="716" y="136"/>
                    <a:pt x="608" y="105"/>
                    <a:pt x="513" y="80"/>
                  </a:cubicBezTo>
                  <a:cubicBezTo>
                    <a:pt x="415" y="56"/>
                    <a:pt x="332" y="40"/>
                    <a:pt x="258" y="28"/>
                  </a:cubicBezTo>
                  <a:cubicBezTo>
                    <a:pt x="117" y="7"/>
                    <a:pt x="28" y="1"/>
                    <a:pt x="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44"/>
            <p:cNvSpPr/>
            <p:nvPr/>
          </p:nvSpPr>
          <p:spPr>
            <a:xfrm>
              <a:off x="6742351" y="7202388"/>
              <a:ext cx="251833" cy="147786"/>
            </a:xfrm>
            <a:custGeom>
              <a:avLst/>
              <a:gdLst/>
              <a:ahLst/>
              <a:cxnLst/>
              <a:rect l="l" t="t" r="r" b="b"/>
              <a:pathLst>
                <a:path w="4347" h="2551" extrusionOk="0">
                  <a:moveTo>
                    <a:pt x="4319" y="1"/>
                  </a:moveTo>
                  <a:cubicBezTo>
                    <a:pt x="4319" y="1"/>
                    <a:pt x="4230" y="4"/>
                    <a:pt x="4089" y="25"/>
                  </a:cubicBezTo>
                  <a:cubicBezTo>
                    <a:pt x="4015" y="38"/>
                    <a:pt x="3932" y="53"/>
                    <a:pt x="3837" y="81"/>
                  </a:cubicBezTo>
                  <a:cubicBezTo>
                    <a:pt x="3738" y="102"/>
                    <a:pt x="3631" y="133"/>
                    <a:pt x="3520" y="173"/>
                  </a:cubicBezTo>
                  <a:cubicBezTo>
                    <a:pt x="3407" y="210"/>
                    <a:pt x="3287" y="256"/>
                    <a:pt x="3164" y="311"/>
                  </a:cubicBezTo>
                  <a:cubicBezTo>
                    <a:pt x="3041" y="360"/>
                    <a:pt x="2915" y="425"/>
                    <a:pt x="2786" y="498"/>
                  </a:cubicBezTo>
                  <a:cubicBezTo>
                    <a:pt x="2660" y="572"/>
                    <a:pt x="2537" y="664"/>
                    <a:pt x="2415" y="756"/>
                  </a:cubicBezTo>
                  <a:cubicBezTo>
                    <a:pt x="2292" y="848"/>
                    <a:pt x="2166" y="941"/>
                    <a:pt x="2040" y="1027"/>
                  </a:cubicBezTo>
                  <a:cubicBezTo>
                    <a:pt x="1782" y="1205"/>
                    <a:pt x="1521" y="1377"/>
                    <a:pt x="1281" y="1552"/>
                  </a:cubicBezTo>
                  <a:cubicBezTo>
                    <a:pt x="1042" y="1718"/>
                    <a:pt x="817" y="1881"/>
                    <a:pt x="630" y="2019"/>
                  </a:cubicBezTo>
                  <a:cubicBezTo>
                    <a:pt x="249" y="2295"/>
                    <a:pt x="0" y="2486"/>
                    <a:pt x="0" y="2486"/>
                  </a:cubicBezTo>
                  <a:lnTo>
                    <a:pt x="34" y="2550"/>
                  </a:lnTo>
                  <a:cubicBezTo>
                    <a:pt x="34" y="2550"/>
                    <a:pt x="326" y="2430"/>
                    <a:pt x="756" y="2243"/>
                  </a:cubicBezTo>
                  <a:cubicBezTo>
                    <a:pt x="968" y="2145"/>
                    <a:pt x="1220" y="2034"/>
                    <a:pt x="1487" y="1911"/>
                  </a:cubicBezTo>
                  <a:cubicBezTo>
                    <a:pt x="1754" y="1791"/>
                    <a:pt x="2034" y="1653"/>
                    <a:pt x="2316" y="1521"/>
                  </a:cubicBezTo>
                  <a:cubicBezTo>
                    <a:pt x="2458" y="1451"/>
                    <a:pt x="2599" y="1389"/>
                    <a:pt x="2740" y="1328"/>
                  </a:cubicBezTo>
                  <a:cubicBezTo>
                    <a:pt x="2881" y="1269"/>
                    <a:pt x="3023" y="1208"/>
                    <a:pt x="3149" y="1137"/>
                  </a:cubicBezTo>
                  <a:cubicBezTo>
                    <a:pt x="3275" y="1067"/>
                    <a:pt x="3394" y="987"/>
                    <a:pt x="3502" y="907"/>
                  </a:cubicBezTo>
                  <a:cubicBezTo>
                    <a:pt x="3609" y="824"/>
                    <a:pt x="3708" y="744"/>
                    <a:pt x="3797" y="664"/>
                  </a:cubicBezTo>
                  <a:cubicBezTo>
                    <a:pt x="3886" y="584"/>
                    <a:pt x="3966" y="507"/>
                    <a:pt x="4036" y="437"/>
                  </a:cubicBezTo>
                  <a:cubicBezTo>
                    <a:pt x="4104" y="369"/>
                    <a:pt x="4162" y="299"/>
                    <a:pt x="4208" y="246"/>
                  </a:cubicBezTo>
                  <a:cubicBezTo>
                    <a:pt x="4301" y="130"/>
                    <a:pt x="4347" y="56"/>
                    <a:pt x="4347" y="56"/>
                  </a:cubicBezTo>
                  <a:lnTo>
                    <a:pt x="4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4"/>
            <p:cNvSpPr/>
            <p:nvPr/>
          </p:nvSpPr>
          <p:spPr>
            <a:xfrm>
              <a:off x="6971349" y="6915170"/>
              <a:ext cx="42754" cy="288736"/>
            </a:xfrm>
            <a:custGeom>
              <a:avLst/>
              <a:gdLst/>
              <a:ahLst/>
              <a:cxnLst/>
              <a:rect l="l" t="t" r="r" b="b"/>
              <a:pathLst>
                <a:path w="738" h="4984" extrusionOk="0">
                  <a:moveTo>
                    <a:pt x="348" y="1"/>
                  </a:moveTo>
                  <a:cubicBezTo>
                    <a:pt x="348" y="1"/>
                    <a:pt x="302" y="311"/>
                    <a:pt x="249" y="778"/>
                  </a:cubicBezTo>
                  <a:cubicBezTo>
                    <a:pt x="228" y="1015"/>
                    <a:pt x="197" y="1285"/>
                    <a:pt x="169" y="1577"/>
                  </a:cubicBezTo>
                  <a:cubicBezTo>
                    <a:pt x="139" y="1872"/>
                    <a:pt x="120" y="2182"/>
                    <a:pt x="93" y="2492"/>
                  </a:cubicBezTo>
                  <a:cubicBezTo>
                    <a:pt x="83" y="2649"/>
                    <a:pt x="62" y="2802"/>
                    <a:pt x="44" y="2956"/>
                  </a:cubicBezTo>
                  <a:cubicBezTo>
                    <a:pt x="25" y="3109"/>
                    <a:pt x="10" y="3260"/>
                    <a:pt x="7" y="3407"/>
                  </a:cubicBezTo>
                  <a:cubicBezTo>
                    <a:pt x="1" y="3552"/>
                    <a:pt x="13" y="3693"/>
                    <a:pt x="28" y="3828"/>
                  </a:cubicBezTo>
                  <a:cubicBezTo>
                    <a:pt x="44" y="3963"/>
                    <a:pt x="62" y="4089"/>
                    <a:pt x="87" y="4206"/>
                  </a:cubicBezTo>
                  <a:cubicBezTo>
                    <a:pt x="108" y="4320"/>
                    <a:pt x="136" y="4427"/>
                    <a:pt x="163" y="4522"/>
                  </a:cubicBezTo>
                  <a:cubicBezTo>
                    <a:pt x="188" y="4621"/>
                    <a:pt x="222" y="4701"/>
                    <a:pt x="243" y="4768"/>
                  </a:cubicBezTo>
                  <a:cubicBezTo>
                    <a:pt x="292" y="4906"/>
                    <a:pt x="335" y="4983"/>
                    <a:pt x="335" y="4983"/>
                  </a:cubicBezTo>
                  <a:lnTo>
                    <a:pt x="400" y="4983"/>
                  </a:lnTo>
                  <a:cubicBezTo>
                    <a:pt x="400" y="4983"/>
                    <a:pt x="443" y="4903"/>
                    <a:pt x="492" y="4768"/>
                  </a:cubicBezTo>
                  <a:cubicBezTo>
                    <a:pt x="517" y="4701"/>
                    <a:pt x="547" y="4621"/>
                    <a:pt x="575" y="4522"/>
                  </a:cubicBezTo>
                  <a:cubicBezTo>
                    <a:pt x="599" y="4427"/>
                    <a:pt x="627" y="4320"/>
                    <a:pt x="652" y="4206"/>
                  </a:cubicBezTo>
                  <a:cubicBezTo>
                    <a:pt x="676" y="4089"/>
                    <a:pt x="698" y="3963"/>
                    <a:pt x="713" y="3828"/>
                  </a:cubicBezTo>
                  <a:cubicBezTo>
                    <a:pt x="732" y="3693"/>
                    <a:pt x="738" y="3552"/>
                    <a:pt x="738" y="3407"/>
                  </a:cubicBezTo>
                  <a:cubicBezTo>
                    <a:pt x="738" y="3260"/>
                    <a:pt x="722" y="3109"/>
                    <a:pt x="704" y="2956"/>
                  </a:cubicBezTo>
                  <a:cubicBezTo>
                    <a:pt x="689" y="2802"/>
                    <a:pt x="670" y="2649"/>
                    <a:pt x="658" y="2492"/>
                  </a:cubicBezTo>
                  <a:cubicBezTo>
                    <a:pt x="633" y="2182"/>
                    <a:pt x="615" y="1872"/>
                    <a:pt x="584" y="1577"/>
                  </a:cubicBezTo>
                  <a:cubicBezTo>
                    <a:pt x="563" y="1285"/>
                    <a:pt x="532" y="1015"/>
                    <a:pt x="507" y="778"/>
                  </a:cubicBezTo>
                  <a:cubicBezTo>
                    <a:pt x="458" y="311"/>
                    <a:pt x="415" y="1"/>
                    <a:pt x="4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44"/>
            <p:cNvSpPr/>
            <p:nvPr/>
          </p:nvSpPr>
          <p:spPr>
            <a:xfrm>
              <a:off x="6994116" y="6915344"/>
              <a:ext cx="20161" cy="288736"/>
            </a:xfrm>
            <a:custGeom>
              <a:avLst/>
              <a:gdLst/>
              <a:ahLst/>
              <a:cxnLst/>
              <a:rect l="l" t="t" r="r" b="b"/>
              <a:pathLst>
                <a:path w="348" h="4984" extrusionOk="0">
                  <a:moveTo>
                    <a:pt x="1" y="1"/>
                  </a:moveTo>
                  <a:lnTo>
                    <a:pt x="1" y="4983"/>
                  </a:lnTo>
                  <a:lnTo>
                    <a:pt x="10" y="4983"/>
                  </a:lnTo>
                  <a:cubicBezTo>
                    <a:pt x="10" y="4983"/>
                    <a:pt x="53" y="4907"/>
                    <a:pt x="105" y="4768"/>
                  </a:cubicBezTo>
                  <a:cubicBezTo>
                    <a:pt x="130" y="4701"/>
                    <a:pt x="157" y="4621"/>
                    <a:pt x="185" y="4523"/>
                  </a:cubicBezTo>
                  <a:cubicBezTo>
                    <a:pt x="213" y="4427"/>
                    <a:pt x="237" y="4320"/>
                    <a:pt x="262" y="4206"/>
                  </a:cubicBezTo>
                  <a:cubicBezTo>
                    <a:pt x="283" y="4089"/>
                    <a:pt x="308" y="3963"/>
                    <a:pt x="323" y="3828"/>
                  </a:cubicBezTo>
                  <a:cubicBezTo>
                    <a:pt x="342" y="3693"/>
                    <a:pt x="348" y="3552"/>
                    <a:pt x="348" y="3408"/>
                  </a:cubicBezTo>
                  <a:cubicBezTo>
                    <a:pt x="345" y="3260"/>
                    <a:pt x="329" y="3110"/>
                    <a:pt x="314" y="2956"/>
                  </a:cubicBezTo>
                  <a:cubicBezTo>
                    <a:pt x="296" y="2805"/>
                    <a:pt x="277" y="2646"/>
                    <a:pt x="265" y="2492"/>
                  </a:cubicBezTo>
                  <a:cubicBezTo>
                    <a:pt x="243" y="2182"/>
                    <a:pt x="219" y="1872"/>
                    <a:pt x="191" y="1580"/>
                  </a:cubicBezTo>
                  <a:cubicBezTo>
                    <a:pt x="163" y="1288"/>
                    <a:pt x="139" y="1015"/>
                    <a:pt x="114" y="781"/>
                  </a:cubicBezTo>
                  <a:cubicBezTo>
                    <a:pt x="65" y="311"/>
                    <a:pt x="22" y="1"/>
                    <a:pt x="22"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44"/>
            <p:cNvSpPr/>
            <p:nvPr/>
          </p:nvSpPr>
          <p:spPr>
            <a:xfrm>
              <a:off x="6741597" y="7202388"/>
              <a:ext cx="250790" cy="145121"/>
            </a:xfrm>
            <a:custGeom>
              <a:avLst/>
              <a:gdLst/>
              <a:ahLst/>
              <a:cxnLst/>
              <a:rect l="l" t="t" r="r" b="b"/>
              <a:pathLst>
                <a:path w="4329" h="2505" extrusionOk="0">
                  <a:moveTo>
                    <a:pt x="4320" y="1"/>
                  </a:moveTo>
                  <a:cubicBezTo>
                    <a:pt x="4320" y="1"/>
                    <a:pt x="4234" y="4"/>
                    <a:pt x="4089" y="25"/>
                  </a:cubicBezTo>
                  <a:cubicBezTo>
                    <a:pt x="4016" y="38"/>
                    <a:pt x="3933" y="53"/>
                    <a:pt x="3837" y="81"/>
                  </a:cubicBezTo>
                  <a:cubicBezTo>
                    <a:pt x="3742" y="102"/>
                    <a:pt x="3638" y="133"/>
                    <a:pt x="3521" y="173"/>
                  </a:cubicBezTo>
                  <a:cubicBezTo>
                    <a:pt x="3407" y="210"/>
                    <a:pt x="3288" y="256"/>
                    <a:pt x="3165" y="305"/>
                  </a:cubicBezTo>
                  <a:cubicBezTo>
                    <a:pt x="3042" y="360"/>
                    <a:pt x="2913" y="421"/>
                    <a:pt x="2790" y="495"/>
                  </a:cubicBezTo>
                  <a:cubicBezTo>
                    <a:pt x="2661" y="566"/>
                    <a:pt x="2538" y="658"/>
                    <a:pt x="2415" y="750"/>
                  </a:cubicBezTo>
                  <a:cubicBezTo>
                    <a:pt x="2292" y="839"/>
                    <a:pt x="2166" y="938"/>
                    <a:pt x="2041" y="1024"/>
                  </a:cubicBezTo>
                  <a:cubicBezTo>
                    <a:pt x="1783" y="1202"/>
                    <a:pt x="1521" y="1374"/>
                    <a:pt x="1285" y="1546"/>
                  </a:cubicBezTo>
                  <a:cubicBezTo>
                    <a:pt x="1042" y="1715"/>
                    <a:pt x="824" y="1877"/>
                    <a:pt x="631" y="2016"/>
                  </a:cubicBezTo>
                  <a:cubicBezTo>
                    <a:pt x="250" y="2292"/>
                    <a:pt x="1" y="2483"/>
                    <a:pt x="1" y="2483"/>
                  </a:cubicBezTo>
                  <a:lnTo>
                    <a:pt x="13" y="2504"/>
                  </a:lnTo>
                  <a:lnTo>
                    <a:pt x="4329" y="10"/>
                  </a:lnTo>
                  <a:lnTo>
                    <a:pt x="432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44"/>
            <p:cNvSpPr/>
            <p:nvPr/>
          </p:nvSpPr>
          <p:spPr>
            <a:xfrm>
              <a:off x="6992320" y="7191729"/>
              <a:ext cx="22478" cy="324828"/>
            </a:xfrm>
            <a:custGeom>
              <a:avLst/>
              <a:gdLst/>
              <a:ahLst/>
              <a:cxnLst/>
              <a:rect l="l" t="t" r="r" b="b"/>
              <a:pathLst>
                <a:path w="388" h="5607" extrusionOk="0">
                  <a:moveTo>
                    <a:pt x="1" y="0"/>
                  </a:moveTo>
                  <a:lnTo>
                    <a:pt x="1" y="5606"/>
                  </a:lnTo>
                  <a:lnTo>
                    <a:pt x="388" y="5606"/>
                  </a:lnTo>
                  <a:lnTo>
                    <a:pt x="182"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44"/>
            <p:cNvSpPr/>
            <p:nvPr/>
          </p:nvSpPr>
          <p:spPr>
            <a:xfrm>
              <a:off x="6993247" y="7202388"/>
              <a:ext cx="250790" cy="145121"/>
            </a:xfrm>
            <a:custGeom>
              <a:avLst/>
              <a:gdLst/>
              <a:ahLst/>
              <a:cxnLst/>
              <a:rect l="l" t="t" r="r" b="b"/>
              <a:pathLst>
                <a:path w="4329" h="2505" extrusionOk="0">
                  <a:moveTo>
                    <a:pt x="6" y="1"/>
                  </a:moveTo>
                  <a:lnTo>
                    <a:pt x="0" y="10"/>
                  </a:lnTo>
                  <a:lnTo>
                    <a:pt x="4316" y="2504"/>
                  </a:lnTo>
                  <a:lnTo>
                    <a:pt x="4328" y="2483"/>
                  </a:lnTo>
                  <a:cubicBezTo>
                    <a:pt x="4328" y="2483"/>
                    <a:pt x="4076" y="2292"/>
                    <a:pt x="3699" y="2016"/>
                  </a:cubicBezTo>
                  <a:cubicBezTo>
                    <a:pt x="3505" y="1877"/>
                    <a:pt x="3287" y="1715"/>
                    <a:pt x="3044" y="1546"/>
                  </a:cubicBezTo>
                  <a:cubicBezTo>
                    <a:pt x="2808" y="1374"/>
                    <a:pt x="2547" y="1202"/>
                    <a:pt x="2289" y="1024"/>
                  </a:cubicBezTo>
                  <a:cubicBezTo>
                    <a:pt x="2157" y="938"/>
                    <a:pt x="2031" y="839"/>
                    <a:pt x="1911" y="750"/>
                  </a:cubicBezTo>
                  <a:cubicBezTo>
                    <a:pt x="1788" y="658"/>
                    <a:pt x="1665" y="566"/>
                    <a:pt x="1539" y="495"/>
                  </a:cubicBezTo>
                  <a:cubicBezTo>
                    <a:pt x="1416" y="421"/>
                    <a:pt x="1287" y="360"/>
                    <a:pt x="1165" y="305"/>
                  </a:cubicBezTo>
                  <a:cubicBezTo>
                    <a:pt x="1042" y="256"/>
                    <a:pt x="919" y="210"/>
                    <a:pt x="805" y="173"/>
                  </a:cubicBezTo>
                  <a:cubicBezTo>
                    <a:pt x="695" y="133"/>
                    <a:pt x="587" y="102"/>
                    <a:pt x="492" y="81"/>
                  </a:cubicBezTo>
                  <a:cubicBezTo>
                    <a:pt x="397" y="53"/>
                    <a:pt x="311" y="38"/>
                    <a:pt x="237" y="25"/>
                  </a:cubicBezTo>
                  <a:cubicBezTo>
                    <a:pt x="96" y="4"/>
                    <a:pt x="6" y="1"/>
                    <a:pt x="6"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44"/>
            <p:cNvSpPr/>
            <p:nvPr/>
          </p:nvSpPr>
          <p:spPr>
            <a:xfrm>
              <a:off x="6960864" y="7171801"/>
              <a:ext cx="64305" cy="64131"/>
            </a:xfrm>
            <a:custGeom>
              <a:avLst/>
              <a:gdLst/>
              <a:ahLst/>
              <a:cxnLst/>
              <a:rect l="l" t="t" r="r" b="b"/>
              <a:pathLst>
                <a:path w="1110" h="1107" extrusionOk="0">
                  <a:moveTo>
                    <a:pt x="556" y="0"/>
                  </a:moveTo>
                  <a:cubicBezTo>
                    <a:pt x="249" y="0"/>
                    <a:pt x="0" y="252"/>
                    <a:pt x="0" y="553"/>
                  </a:cubicBezTo>
                  <a:cubicBezTo>
                    <a:pt x="0" y="860"/>
                    <a:pt x="252" y="1106"/>
                    <a:pt x="556" y="1106"/>
                  </a:cubicBezTo>
                  <a:cubicBezTo>
                    <a:pt x="863" y="1106"/>
                    <a:pt x="1109" y="857"/>
                    <a:pt x="1109" y="553"/>
                  </a:cubicBezTo>
                  <a:cubicBezTo>
                    <a:pt x="1109" y="249"/>
                    <a:pt x="863" y="6"/>
                    <a:pt x="5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4"/>
            <p:cNvSpPr/>
            <p:nvPr/>
          </p:nvSpPr>
          <p:spPr>
            <a:xfrm>
              <a:off x="6947888" y="7504031"/>
              <a:ext cx="90606" cy="24621"/>
            </a:xfrm>
            <a:custGeom>
              <a:avLst/>
              <a:gdLst/>
              <a:ahLst/>
              <a:cxnLst/>
              <a:rect l="l" t="t" r="r" b="b"/>
              <a:pathLst>
                <a:path w="1564" h="425" extrusionOk="0">
                  <a:moveTo>
                    <a:pt x="0" y="0"/>
                  </a:moveTo>
                  <a:lnTo>
                    <a:pt x="0" y="424"/>
                  </a:lnTo>
                  <a:lnTo>
                    <a:pt x="1564" y="424"/>
                  </a:lnTo>
                  <a:lnTo>
                    <a:pt x="15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44"/>
            <p:cNvSpPr/>
            <p:nvPr/>
          </p:nvSpPr>
          <p:spPr>
            <a:xfrm>
              <a:off x="6970307" y="7181243"/>
              <a:ext cx="45419" cy="45419"/>
            </a:xfrm>
            <a:custGeom>
              <a:avLst/>
              <a:gdLst/>
              <a:ahLst/>
              <a:cxnLst/>
              <a:rect l="l" t="t" r="r" b="b"/>
              <a:pathLst>
                <a:path w="784" h="784" extrusionOk="0">
                  <a:moveTo>
                    <a:pt x="393" y="0"/>
                  </a:moveTo>
                  <a:cubicBezTo>
                    <a:pt x="175" y="0"/>
                    <a:pt x="0" y="175"/>
                    <a:pt x="0" y="390"/>
                  </a:cubicBezTo>
                  <a:cubicBezTo>
                    <a:pt x="0" y="605"/>
                    <a:pt x="178" y="783"/>
                    <a:pt x="393" y="783"/>
                  </a:cubicBezTo>
                  <a:cubicBezTo>
                    <a:pt x="608" y="783"/>
                    <a:pt x="783" y="605"/>
                    <a:pt x="783" y="390"/>
                  </a:cubicBezTo>
                  <a:cubicBezTo>
                    <a:pt x="783" y="175"/>
                    <a:pt x="611"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44"/>
            <p:cNvSpPr/>
            <p:nvPr/>
          </p:nvSpPr>
          <p:spPr>
            <a:xfrm>
              <a:off x="6720974" y="7186921"/>
              <a:ext cx="61466" cy="457029"/>
            </a:xfrm>
            <a:custGeom>
              <a:avLst/>
              <a:gdLst/>
              <a:ahLst/>
              <a:cxnLst/>
              <a:rect l="l" t="t" r="r" b="b"/>
              <a:pathLst>
                <a:path w="1061" h="7889" extrusionOk="0">
                  <a:moveTo>
                    <a:pt x="292" y="0"/>
                  </a:moveTo>
                  <a:lnTo>
                    <a:pt x="1" y="7889"/>
                  </a:lnTo>
                  <a:lnTo>
                    <a:pt x="1060" y="7889"/>
                  </a:lnTo>
                  <a:lnTo>
                    <a:pt x="7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44"/>
            <p:cNvSpPr/>
            <p:nvPr/>
          </p:nvSpPr>
          <p:spPr>
            <a:xfrm>
              <a:off x="6750693" y="7201867"/>
              <a:ext cx="354721" cy="207746"/>
            </a:xfrm>
            <a:custGeom>
              <a:avLst/>
              <a:gdLst/>
              <a:ahLst/>
              <a:cxnLst/>
              <a:rect l="l" t="t" r="r" b="b"/>
              <a:pathLst>
                <a:path w="6123" h="3586" extrusionOk="0">
                  <a:moveTo>
                    <a:pt x="47" y="0"/>
                  </a:moveTo>
                  <a:lnTo>
                    <a:pt x="1" y="77"/>
                  </a:lnTo>
                  <a:cubicBezTo>
                    <a:pt x="1" y="77"/>
                    <a:pt x="65" y="182"/>
                    <a:pt x="197" y="338"/>
                  </a:cubicBezTo>
                  <a:cubicBezTo>
                    <a:pt x="262" y="418"/>
                    <a:pt x="342" y="510"/>
                    <a:pt x="440" y="612"/>
                  </a:cubicBezTo>
                  <a:cubicBezTo>
                    <a:pt x="535" y="710"/>
                    <a:pt x="646" y="818"/>
                    <a:pt x="772" y="928"/>
                  </a:cubicBezTo>
                  <a:cubicBezTo>
                    <a:pt x="901" y="1042"/>
                    <a:pt x="1039" y="1155"/>
                    <a:pt x="1192" y="1266"/>
                  </a:cubicBezTo>
                  <a:cubicBezTo>
                    <a:pt x="1340" y="1383"/>
                    <a:pt x="1506" y="1493"/>
                    <a:pt x="1687" y="1595"/>
                  </a:cubicBezTo>
                  <a:cubicBezTo>
                    <a:pt x="1868" y="1693"/>
                    <a:pt x="2062" y="1782"/>
                    <a:pt x="2261" y="1865"/>
                  </a:cubicBezTo>
                  <a:cubicBezTo>
                    <a:pt x="2461" y="1951"/>
                    <a:pt x="2661" y="2040"/>
                    <a:pt x="2860" y="2135"/>
                  </a:cubicBezTo>
                  <a:cubicBezTo>
                    <a:pt x="3257" y="2326"/>
                    <a:pt x="3653" y="2519"/>
                    <a:pt x="4028" y="2688"/>
                  </a:cubicBezTo>
                  <a:cubicBezTo>
                    <a:pt x="4405" y="2860"/>
                    <a:pt x="4756" y="3017"/>
                    <a:pt x="5057" y="3152"/>
                  </a:cubicBezTo>
                  <a:cubicBezTo>
                    <a:pt x="5662" y="3416"/>
                    <a:pt x="6070" y="3585"/>
                    <a:pt x="6070" y="3585"/>
                  </a:cubicBezTo>
                  <a:lnTo>
                    <a:pt x="6123" y="3502"/>
                  </a:lnTo>
                  <a:cubicBezTo>
                    <a:pt x="6123" y="3502"/>
                    <a:pt x="5772" y="3232"/>
                    <a:pt x="5238" y="2842"/>
                  </a:cubicBezTo>
                  <a:cubicBezTo>
                    <a:pt x="4971" y="2645"/>
                    <a:pt x="4657" y="2418"/>
                    <a:pt x="4319" y="2181"/>
                  </a:cubicBezTo>
                  <a:cubicBezTo>
                    <a:pt x="3988" y="1942"/>
                    <a:pt x="3622" y="1696"/>
                    <a:pt x="3260" y="1447"/>
                  </a:cubicBezTo>
                  <a:cubicBezTo>
                    <a:pt x="3075" y="1321"/>
                    <a:pt x="2900" y="1189"/>
                    <a:pt x="2728" y="1060"/>
                  </a:cubicBezTo>
                  <a:cubicBezTo>
                    <a:pt x="2553" y="928"/>
                    <a:pt x="2381" y="802"/>
                    <a:pt x="2206" y="698"/>
                  </a:cubicBezTo>
                  <a:cubicBezTo>
                    <a:pt x="2028" y="596"/>
                    <a:pt x="1853" y="507"/>
                    <a:pt x="1675" y="434"/>
                  </a:cubicBezTo>
                  <a:cubicBezTo>
                    <a:pt x="1500" y="360"/>
                    <a:pt x="1331" y="295"/>
                    <a:pt x="1171" y="243"/>
                  </a:cubicBezTo>
                  <a:cubicBezTo>
                    <a:pt x="1014" y="188"/>
                    <a:pt x="864" y="145"/>
                    <a:pt x="732" y="111"/>
                  </a:cubicBezTo>
                  <a:cubicBezTo>
                    <a:pt x="597" y="77"/>
                    <a:pt x="474" y="59"/>
                    <a:pt x="372" y="37"/>
                  </a:cubicBezTo>
                  <a:cubicBezTo>
                    <a:pt x="170" y="4"/>
                    <a:pt x="47"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4"/>
            <p:cNvSpPr/>
            <p:nvPr/>
          </p:nvSpPr>
          <p:spPr>
            <a:xfrm>
              <a:off x="6398360" y="7202562"/>
              <a:ext cx="354721" cy="207746"/>
            </a:xfrm>
            <a:custGeom>
              <a:avLst/>
              <a:gdLst/>
              <a:ahLst/>
              <a:cxnLst/>
              <a:rect l="l" t="t" r="r" b="b"/>
              <a:pathLst>
                <a:path w="6123" h="3586" extrusionOk="0">
                  <a:moveTo>
                    <a:pt x="6070" y="1"/>
                  </a:moveTo>
                  <a:cubicBezTo>
                    <a:pt x="6070" y="1"/>
                    <a:pt x="5944" y="4"/>
                    <a:pt x="5745" y="38"/>
                  </a:cubicBezTo>
                  <a:cubicBezTo>
                    <a:pt x="5646" y="53"/>
                    <a:pt x="5524" y="78"/>
                    <a:pt x="5388" y="111"/>
                  </a:cubicBezTo>
                  <a:cubicBezTo>
                    <a:pt x="5253" y="145"/>
                    <a:pt x="5103" y="188"/>
                    <a:pt x="4946" y="243"/>
                  </a:cubicBezTo>
                  <a:cubicBezTo>
                    <a:pt x="4786" y="296"/>
                    <a:pt x="4617" y="357"/>
                    <a:pt x="4445" y="434"/>
                  </a:cubicBezTo>
                  <a:cubicBezTo>
                    <a:pt x="4270" y="508"/>
                    <a:pt x="4092" y="597"/>
                    <a:pt x="3914" y="698"/>
                  </a:cubicBezTo>
                  <a:cubicBezTo>
                    <a:pt x="3739" y="802"/>
                    <a:pt x="3564" y="928"/>
                    <a:pt x="3392" y="1060"/>
                  </a:cubicBezTo>
                  <a:cubicBezTo>
                    <a:pt x="3217" y="1196"/>
                    <a:pt x="3039" y="1325"/>
                    <a:pt x="2857" y="1448"/>
                  </a:cubicBezTo>
                  <a:cubicBezTo>
                    <a:pt x="2498" y="1693"/>
                    <a:pt x="2132" y="1939"/>
                    <a:pt x="1798" y="2182"/>
                  </a:cubicBezTo>
                  <a:cubicBezTo>
                    <a:pt x="1466" y="2418"/>
                    <a:pt x="1149" y="2645"/>
                    <a:pt x="885" y="2842"/>
                  </a:cubicBezTo>
                  <a:cubicBezTo>
                    <a:pt x="351" y="3232"/>
                    <a:pt x="1" y="3502"/>
                    <a:pt x="1" y="3502"/>
                  </a:cubicBezTo>
                  <a:lnTo>
                    <a:pt x="53" y="3585"/>
                  </a:lnTo>
                  <a:cubicBezTo>
                    <a:pt x="53" y="3585"/>
                    <a:pt x="458" y="3416"/>
                    <a:pt x="1066" y="3152"/>
                  </a:cubicBezTo>
                  <a:cubicBezTo>
                    <a:pt x="1368" y="3017"/>
                    <a:pt x="1721" y="2861"/>
                    <a:pt x="2096" y="2688"/>
                  </a:cubicBezTo>
                  <a:cubicBezTo>
                    <a:pt x="2470" y="2520"/>
                    <a:pt x="2867" y="2323"/>
                    <a:pt x="3263" y="2136"/>
                  </a:cubicBezTo>
                  <a:cubicBezTo>
                    <a:pt x="3456" y="2040"/>
                    <a:pt x="3662" y="1951"/>
                    <a:pt x="3862" y="1865"/>
                  </a:cubicBezTo>
                  <a:cubicBezTo>
                    <a:pt x="4061" y="1782"/>
                    <a:pt x="4255" y="1693"/>
                    <a:pt x="4436" y="1595"/>
                  </a:cubicBezTo>
                  <a:cubicBezTo>
                    <a:pt x="4617" y="1494"/>
                    <a:pt x="4783" y="1383"/>
                    <a:pt x="4931" y="1266"/>
                  </a:cubicBezTo>
                  <a:cubicBezTo>
                    <a:pt x="5084" y="1156"/>
                    <a:pt x="5223" y="1042"/>
                    <a:pt x="5352" y="928"/>
                  </a:cubicBezTo>
                  <a:cubicBezTo>
                    <a:pt x="5477" y="818"/>
                    <a:pt x="5588" y="710"/>
                    <a:pt x="5683" y="612"/>
                  </a:cubicBezTo>
                  <a:cubicBezTo>
                    <a:pt x="5782" y="511"/>
                    <a:pt x="5861" y="415"/>
                    <a:pt x="5926" y="339"/>
                  </a:cubicBezTo>
                  <a:cubicBezTo>
                    <a:pt x="6058" y="179"/>
                    <a:pt x="6123" y="78"/>
                    <a:pt x="6123" y="78"/>
                  </a:cubicBezTo>
                  <a:lnTo>
                    <a:pt x="60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4"/>
            <p:cNvSpPr/>
            <p:nvPr/>
          </p:nvSpPr>
          <p:spPr>
            <a:xfrm>
              <a:off x="6721148" y="6798614"/>
              <a:ext cx="60366" cy="405817"/>
            </a:xfrm>
            <a:custGeom>
              <a:avLst/>
              <a:gdLst/>
              <a:ahLst/>
              <a:cxnLst/>
              <a:rect l="l" t="t" r="r" b="b"/>
              <a:pathLst>
                <a:path w="1042" h="7005" extrusionOk="0">
                  <a:moveTo>
                    <a:pt x="483" y="1"/>
                  </a:moveTo>
                  <a:cubicBezTo>
                    <a:pt x="483" y="1"/>
                    <a:pt x="422" y="437"/>
                    <a:pt x="351" y="1094"/>
                  </a:cubicBezTo>
                  <a:cubicBezTo>
                    <a:pt x="314" y="1420"/>
                    <a:pt x="274" y="1804"/>
                    <a:pt x="234" y="2216"/>
                  </a:cubicBezTo>
                  <a:cubicBezTo>
                    <a:pt x="191" y="2627"/>
                    <a:pt x="163" y="3063"/>
                    <a:pt x="127" y="3503"/>
                  </a:cubicBezTo>
                  <a:cubicBezTo>
                    <a:pt x="111" y="3721"/>
                    <a:pt x="87" y="3939"/>
                    <a:pt x="59" y="4154"/>
                  </a:cubicBezTo>
                  <a:cubicBezTo>
                    <a:pt x="31" y="4369"/>
                    <a:pt x="7" y="4584"/>
                    <a:pt x="4" y="4790"/>
                  </a:cubicBezTo>
                  <a:cubicBezTo>
                    <a:pt x="1" y="4992"/>
                    <a:pt x="16" y="5192"/>
                    <a:pt x="38" y="5380"/>
                  </a:cubicBezTo>
                  <a:cubicBezTo>
                    <a:pt x="62" y="5567"/>
                    <a:pt x="90" y="5745"/>
                    <a:pt x="124" y="5911"/>
                  </a:cubicBezTo>
                  <a:cubicBezTo>
                    <a:pt x="154" y="6074"/>
                    <a:pt x="191" y="6224"/>
                    <a:pt x="231" y="6359"/>
                  </a:cubicBezTo>
                  <a:cubicBezTo>
                    <a:pt x="265" y="6495"/>
                    <a:pt x="308" y="6608"/>
                    <a:pt x="342" y="6703"/>
                  </a:cubicBezTo>
                  <a:cubicBezTo>
                    <a:pt x="412" y="6894"/>
                    <a:pt x="471" y="7004"/>
                    <a:pt x="471" y="7004"/>
                  </a:cubicBezTo>
                  <a:lnTo>
                    <a:pt x="566" y="7004"/>
                  </a:lnTo>
                  <a:cubicBezTo>
                    <a:pt x="566" y="7004"/>
                    <a:pt x="621" y="6897"/>
                    <a:pt x="695" y="6703"/>
                  </a:cubicBezTo>
                  <a:cubicBezTo>
                    <a:pt x="729" y="6608"/>
                    <a:pt x="772" y="6495"/>
                    <a:pt x="812" y="6359"/>
                  </a:cubicBezTo>
                  <a:cubicBezTo>
                    <a:pt x="848" y="6224"/>
                    <a:pt x="888" y="6074"/>
                    <a:pt x="919" y="5911"/>
                  </a:cubicBezTo>
                  <a:cubicBezTo>
                    <a:pt x="953" y="5745"/>
                    <a:pt x="981" y="5567"/>
                    <a:pt x="1002" y="5380"/>
                  </a:cubicBezTo>
                  <a:cubicBezTo>
                    <a:pt x="1030" y="5192"/>
                    <a:pt x="1042" y="4992"/>
                    <a:pt x="1042" y="4790"/>
                  </a:cubicBezTo>
                  <a:cubicBezTo>
                    <a:pt x="1042" y="4581"/>
                    <a:pt x="1017" y="4369"/>
                    <a:pt x="990" y="4154"/>
                  </a:cubicBezTo>
                  <a:cubicBezTo>
                    <a:pt x="968" y="3939"/>
                    <a:pt x="941" y="3721"/>
                    <a:pt x="925" y="3503"/>
                  </a:cubicBezTo>
                  <a:cubicBezTo>
                    <a:pt x="891" y="3063"/>
                    <a:pt x="864" y="2627"/>
                    <a:pt x="821" y="2216"/>
                  </a:cubicBezTo>
                  <a:cubicBezTo>
                    <a:pt x="784" y="1804"/>
                    <a:pt x="744" y="1426"/>
                    <a:pt x="710" y="1094"/>
                  </a:cubicBezTo>
                  <a:cubicBezTo>
                    <a:pt x="643" y="437"/>
                    <a:pt x="584"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44"/>
            <p:cNvSpPr/>
            <p:nvPr/>
          </p:nvSpPr>
          <p:spPr>
            <a:xfrm>
              <a:off x="6753010" y="6798614"/>
              <a:ext cx="28735" cy="405991"/>
            </a:xfrm>
            <a:custGeom>
              <a:avLst/>
              <a:gdLst/>
              <a:ahLst/>
              <a:cxnLst/>
              <a:rect l="l" t="t" r="r" b="b"/>
              <a:pathLst>
                <a:path w="496" h="7008" extrusionOk="0">
                  <a:moveTo>
                    <a:pt x="1" y="1"/>
                  </a:moveTo>
                  <a:lnTo>
                    <a:pt x="1" y="7008"/>
                  </a:lnTo>
                  <a:lnTo>
                    <a:pt x="19" y="7008"/>
                  </a:lnTo>
                  <a:cubicBezTo>
                    <a:pt x="19" y="7008"/>
                    <a:pt x="77" y="6900"/>
                    <a:pt x="151" y="6710"/>
                  </a:cubicBezTo>
                  <a:cubicBezTo>
                    <a:pt x="185" y="6611"/>
                    <a:pt x="228" y="6498"/>
                    <a:pt x="265" y="6362"/>
                  </a:cubicBezTo>
                  <a:cubicBezTo>
                    <a:pt x="305" y="6227"/>
                    <a:pt x="341" y="6080"/>
                    <a:pt x="372" y="5914"/>
                  </a:cubicBezTo>
                  <a:cubicBezTo>
                    <a:pt x="406" y="5748"/>
                    <a:pt x="434" y="5573"/>
                    <a:pt x="458" y="5383"/>
                  </a:cubicBezTo>
                  <a:cubicBezTo>
                    <a:pt x="480" y="5195"/>
                    <a:pt x="495" y="4996"/>
                    <a:pt x="495" y="4793"/>
                  </a:cubicBezTo>
                  <a:cubicBezTo>
                    <a:pt x="492" y="4590"/>
                    <a:pt x="474" y="4375"/>
                    <a:pt x="446" y="4160"/>
                  </a:cubicBezTo>
                  <a:cubicBezTo>
                    <a:pt x="415" y="3939"/>
                    <a:pt x="391" y="3721"/>
                    <a:pt x="372" y="3503"/>
                  </a:cubicBezTo>
                  <a:cubicBezTo>
                    <a:pt x="338" y="3063"/>
                    <a:pt x="311" y="2627"/>
                    <a:pt x="268" y="2216"/>
                  </a:cubicBezTo>
                  <a:cubicBezTo>
                    <a:pt x="234" y="1804"/>
                    <a:pt x="191" y="1420"/>
                    <a:pt x="157" y="1094"/>
                  </a:cubicBezTo>
                  <a:cubicBezTo>
                    <a:pt x="87" y="437"/>
                    <a:pt x="31" y="1"/>
                    <a:pt x="31"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44"/>
            <p:cNvSpPr/>
            <p:nvPr/>
          </p:nvSpPr>
          <p:spPr>
            <a:xfrm>
              <a:off x="6398012" y="7201867"/>
              <a:ext cx="352577" cy="203980"/>
            </a:xfrm>
            <a:custGeom>
              <a:avLst/>
              <a:gdLst/>
              <a:ahLst/>
              <a:cxnLst/>
              <a:rect l="l" t="t" r="r" b="b"/>
              <a:pathLst>
                <a:path w="6086" h="3521" extrusionOk="0">
                  <a:moveTo>
                    <a:pt x="6076" y="0"/>
                  </a:moveTo>
                  <a:cubicBezTo>
                    <a:pt x="6076" y="0"/>
                    <a:pt x="5953" y="4"/>
                    <a:pt x="5751" y="40"/>
                  </a:cubicBezTo>
                  <a:cubicBezTo>
                    <a:pt x="5652" y="59"/>
                    <a:pt x="5530" y="77"/>
                    <a:pt x="5394" y="111"/>
                  </a:cubicBezTo>
                  <a:cubicBezTo>
                    <a:pt x="5259" y="148"/>
                    <a:pt x="5109" y="188"/>
                    <a:pt x="4952" y="243"/>
                  </a:cubicBezTo>
                  <a:cubicBezTo>
                    <a:pt x="4795" y="295"/>
                    <a:pt x="4626" y="357"/>
                    <a:pt x="4451" y="434"/>
                  </a:cubicBezTo>
                  <a:cubicBezTo>
                    <a:pt x="4273" y="507"/>
                    <a:pt x="4098" y="596"/>
                    <a:pt x="3920" y="698"/>
                  </a:cubicBezTo>
                  <a:cubicBezTo>
                    <a:pt x="3745" y="802"/>
                    <a:pt x="3570" y="928"/>
                    <a:pt x="3398" y="1060"/>
                  </a:cubicBezTo>
                  <a:cubicBezTo>
                    <a:pt x="3226" y="1189"/>
                    <a:pt x="3045" y="1321"/>
                    <a:pt x="2863" y="1444"/>
                  </a:cubicBezTo>
                  <a:cubicBezTo>
                    <a:pt x="2501" y="1693"/>
                    <a:pt x="2135" y="1936"/>
                    <a:pt x="1800" y="2178"/>
                  </a:cubicBezTo>
                  <a:cubicBezTo>
                    <a:pt x="1463" y="2415"/>
                    <a:pt x="1152" y="2642"/>
                    <a:pt x="882" y="2836"/>
                  </a:cubicBezTo>
                  <a:cubicBezTo>
                    <a:pt x="351" y="3223"/>
                    <a:pt x="0" y="3496"/>
                    <a:pt x="0" y="3496"/>
                  </a:cubicBezTo>
                  <a:lnTo>
                    <a:pt x="16" y="3521"/>
                  </a:lnTo>
                  <a:lnTo>
                    <a:pt x="6086" y="16"/>
                  </a:lnTo>
                  <a:lnTo>
                    <a:pt x="6076"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44"/>
            <p:cNvSpPr/>
            <p:nvPr/>
          </p:nvSpPr>
          <p:spPr>
            <a:xfrm>
              <a:off x="6750519" y="7186921"/>
              <a:ext cx="31921" cy="457029"/>
            </a:xfrm>
            <a:custGeom>
              <a:avLst/>
              <a:gdLst/>
              <a:ahLst/>
              <a:cxnLst/>
              <a:rect l="l" t="t" r="r" b="b"/>
              <a:pathLst>
                <a:path w="551" h="7889" extrusionOk="0">
                  <a:moveTo>
                    <a:pt x="1" y="0"/>
                  </a:moveTo>
                  <a:lnTo>
                    <a:pt x="1" y="7889"/>
                  </a:lnTo>
                  <a:lnTo>
                    <a:pt x="550" y="7889"/>
                  </a:lnTo>
                  <a:lnTo>
                    <a:pt x="255"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44"/>
            <p:cNvSpPr/>
            <p:nvPr/>
          </p:nvSpPr>
          <p:spPr>
            <a:xfrm>
              <a:off x="6751388" y="7201867"/>
              <a:ext cx="352577" cy="203980"/>
            </a:xfrm>
            <a:custGeom>
              <a:avLst/>
              <a:gdLst/>
              <a:ahLst/>
              <a:cxnLst/>
              <a:rect l="l" t="t" r="r" b="b"/>
              <a:pathLst>
                <a:path w="6086" h="3521" extrusionOk="0">
                  <a:moveTo>
                    <a:pt x="10" y="0"/>
                  </a:moveTo>
                  <a:lnTo>
                    <a:pt x="1" y="16"/>
                  </a:lnTo>
                  <a:lnTo>
                    <a:pt x="6071" y="3521"/>
                  </a:lnTo>
                  <a:lnTo>
                    <a:pt x="6086" y="3496"/>
                  </a:lnTo>
                  <a:cubicBezTo>
                    <a:pt x="6086" y="3496"/>
                    <a:pt x="5739" y="3223"/>
                    <a:pt x="5204" y="2836"/>
                  </a:cubicBezTo>
                  <a:cubicBezTo>
                    <a:pt x="4934" y="2642"/>
                    <a:pt x="4624" y="2415"/>
                    <a:pt x="4286" y="2178"/>
                  </a:cubicBezTo>
                  <a:cubicBezTo>
                    <a:pt x="3948" y="1936"/>
                    <a:pt x="3582" y="1693"/>
                    <a:pt x="3223" y="1444"/>
                  </a:cubicBezTo>
                  <a:cubicBezTo>
                    <a:pt x="3042" y="1321"/>
                    <a:pt x="2867" y="1189"/>
                    <a:pt x="2689" y="1060"/>
                  </a:cubicBezTo>
                  <a:cubicBezTo>
                    <a:pt x="2517" y="928"/>
                    <a:pt x="2342" y="802"/>
                    <a:pt x="2166" y="698"/>
                  </a:cubicBezTo>
                  <a:cubicBezTo>
                    <a:pt x="1991" y="596"/>
                    <a:pt x="1813" y="507"/>
                    <a:pt x="1638" y="434"/>
                  </a:cubicBezTo>
                  <a:cubicBezTo>
                    <a:pt x="1460" y="357"/>
                    <a:pt x="1291" y="295"/>
                    <a:pt x="1134" y="243"/>
                  </a:cubicBezTo>
                  <a:cubicBezTo>
                    <a:pt x="978" y="188"/>
                    <a:pt x="827" y="148"/>
                    <a:pt x="692" y="111"/>
                  </a:cubicBezTo>
                  <a:cubicBezTo>
                    <a:pt x="557" y="77"/>
                    <a:pt x="434" y="59"/>
                    <a:pt x="336" y="40"/>
                  </a:cubicBezTo>
                  <a:cubicBezTo>
                    <a:pt x="133" y="4"/>
                    <a:pt x="10" y="0"/>
                    <a:pt x="10"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44"/>
            <p:cNvSpPr/>
            <p:nvPr/>
          </p:nvSpPr>
          <p:spPr>
            <a:xfrm>
              <a:off x="6706723" y="7159346"/>
              <a:ext cx="89969" cy="89911"/>
            </a:xfrm>
            <a:custGeom>
              <a:avLst/>
              <a:gdLst/>
              <a:ahLst/>
              <a:cxnLst/>
              <a:rect l="l" t="t" r="r" b="b"/>
              <a:pathLst>
                <a:path w="1553" h="1552" extrusionOk="0">
                  <a:moveTo>
                    <a:pt x="775" y="0"/>
                  </a:moveTo>
                  <a:cubicBezTo>
                    <a:pt x="348" y="0"/>
                    <a:pt x="1" y="347"/>
                    <a:pt x="1" y="777"/>
                  </a:cubicBezTo>
                  <a:cubicBezTo>
                    <a:pt x="1" y="1201"/>
                    <a:pt x="345" y="1552"/>
                    <a:pt x="775" y="1552"/>
                  </a:cubicBezTo>
                  <a:cubicBezTo>
                    <a:pt x="1205" y="1552"/>
                    <a:pt x="1552" y="1207"/>
                    <a:pt x="1552" y="777"/>
                  </a:cubicBezTo>
                  <a:cubicBezTo>
                    <a:pt x="1552" y="350"/>
                    <a:pt x="1202" y="0"/>
                    <a:pt x="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4"/>
            <p:cNvSpPr/>
            <p:nvPr/>
          </p:nvSpPr>
          <p:spPr>
            <a:xfrm>
              <a:off x="6687722" y="7626437"/>
              <a:ext cx="127625" cy="34760"/>
            </a:xfrm>
            <a:custGeom>
              <a:avLst/>
              <a:gdLst/>
              <a:ahLst/>
              <a:cxnLst/>
              <a:rect l="l" t="t" r="r" b="b"/>
              <a:pathLst>
                <a:path w="2203" h="600" extrusionOk="0">
                  <a:moveTo>
                    <a:pt x="0" y="1"/>
                  </a:moveTo>
                  <a:lnTo>
                    <a:pt x="0" y="600"/>
                  </a:lnTo>
                  <a:lnTo>
                    <a:pt x="2203" y="600"/>
                  </a:lnTo>
                  <a:lnTo>
                    <a:pt x="2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44"/>
            <p:cNvSpPr/>
            <p:nvPr/>
          </p:nvSpPr>
          <p:spPr>
            <a:xfrm>
              <a:off x="6719352" y="7172322"/>
              <a:ext cx="64131" cy="64131"/>
            </a:xfrm>
            <a:custGeom>
              <a:avLst/>
              <a:gdLst/>
              <a:ahLst/>
              <a:cxnLst/>
              <a:rect l="l" t="t" r="r" b="b"/>
              <a:pathLst>
                <a:path w="1107" h="1107" extrusionOk="0">
                  <a:moveTo>
                    <a:pt x="554" y="1"/>
                  </a:moveTo>
                  <a:cubicBezTo>
                    <a:pt x="247" y="1"/>
                    <a:pt x="1" y="249"/>
                    <a:pt x="1" y="553"/>
                  </a:cubicBezTo>
                  <a:cubicBezTo>
                    <a:pt x="1" y="861"/>
                    <a:pt x="250" y="1106"/>
                    <a:pt x="554" y="1106"/>
                  </a:cubicBezTo>
                  <a:cubicBezTo>
                    <a:pt x="861" y="1106"/>
                    <a:pt x="1107" y="854"/>
                    <a:pt x="1107" y="553"/>
                  </a:cubicBezTo>
                  <a:cubicBezTo>
                    <a:pt x="1107" y="249"/>
                    <a:pt x="861" y="4"/>
                    <a:pt x="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5" name="Google Shape;1155;p44"/>
          <p:cNvGrpSpPr/>
          <p:nvPr/>
        </p:nvGrpSpPr>
        <p:grpSpPr>
          <a:xfrm rot="1858118">
            <a:off x="4987252" y="3249738"/>
            <a:ext cx="1289088" cy="1289088"/>
            <a:chOff x="6889055" y="5657447"/>
            <a:chExt cx="711875" cy="711875"/>
          </a:xfrm>
        </p:grpSpPr>
        <p:sp>
          <p:nvSpPr>
            <p:cNvPr id="1156" name="Google Shape;1156;p44"/>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57" name="Google Shape;1157;p44"/>
            <p:cNvGrpSpPr/>
            <p:nvPr/>
          </p:nvGrpSpPr>
          <p:grpSpPr>
            <a:xfrm>
              <a:off x="6889146" y="5657852"/>
              <a:ext cx="711681" cy="711274"/>
              <a:chOff x="6889146" y="5657852"/>
              <a:chExt cx="711681" cy="711274"/>
            </a:xfrm>
          </p:grpSpPr>
          <p:sp>
            <p:nvSpPr>
              <p:cNvPr id="1158" name="Google Shape;1158;p44"/>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9" name="Google Shape;1159;p44"/>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44"/>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1" name="Google Shape;1161;p44"/>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2" name="Google Shape;1162;p44"/>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44"/>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4"/>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4"/>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4"/>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44"/>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44"/>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44"/>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44"/>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44"/>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172" name="Google Shape;1172;p44"/>
          <p:cNvGrpSpPr/>
          <p:nvPr/>
        </p:nvGrpSpPr>
        <p:grpSpPr>
          <a:xfrm rot="-1281233">
            <a:off x="264880" y="4542489"/>
            <a:ext cx="602462" cy="349237"/>
            <a:chOff x="753489" y="4226263"/>
            <a:chExt cx="924843" cy="536117"/>
          </a:xfrm>
        </p:grpSpPr>
        <p:sp>
          <p:nvSpPr>
            <p:cNvPr id="1173" name="Google Shape;1173;p44"/>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4"/>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1175;p44"/>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9" name="Google Shape;1989;p5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INITIAL POSTER AND POSTER RESEARCH</a:t>
            </a:r>
          </a:p>
        </p:txBody>
      </p:sp>
      <p:pic>
        <p:nvPicPr>
          <p:cNvPr id="3" name="Picture 2" descr="A screenshot of a phone&#10;&#10;Description automatically generated">
            <a:extLst>
              <a:ext uri="{FF2B5EF4-FFF2-40B4-BE49-F238E27FC236}">
                <a16:creationId xmlns:a16="http://schemas.microsoft.com/office/drawing/2014/main" id="{69B1AB1E-E252-BC76-B019-6B1609E541DB}"/>
              </a:ext>
            </a:extLst>
          </p:cNvPr>
          <p:cNvPicPr>
            <a:picLocks noChangeAspect="1"/>
          </p:cNvPicPr>
          <p:nvPr/>
        </p:nvPicPr>
        <p:blipFill>
          <a:blip r:embed="rId3"/>
          <a:stretch>
            <a:fillRect/>
          </a:stretch>
        </p:blipFill>
        <p:spPr>
          <a:xfrm>
            <a:off x="11312" y="347128"/>
            <a:ext cx="5976207" cy="4224871"/>
          </a:xfrm>
          <a:prstGeom prst="rect">
            <a:avLst/>
          </a:prstGeom>
        </p:spPr>
      </p:pic>
      <p:pic>
        <p:nvPicPr>
          <p:cNvPr id="5" name="Picture 4" descr="A paper with a drawing on it&#10;&#10;Description automatically generated">
            <a:extLst>
              <a:ext uri="{FF2B5EF4-FFF2-40B4-BE49-F238E27FC236}">
                <a16:creationId xmlns:a16="http://schemas.microsoft.com/office/drawing/2014/main" id="{6140D6C2-818B-67D9-C298-153B679E2546}"/>
              </a:ext>
            </a:extLst>
          </p:cNvPr>
          <p:cNvPicPr>
            <a:picLocks noChangeAspect="1"/>
          </p:cNvPicPr>
          <p:nvPr/>
        </p:nvPicPr>
        <p:blipFill rotWithShape="1">
          <a:blip r:embed="rId4"/>
          <a:srcRect t="15966" b="25762"/>
          <a:stretch/>
        </p:blipFill>
        <p:spPr>
          <a:xfrm>
            <a:off x="5987519" y="821267"/>
            <a:ext cx="3146437" cy="2444639"/>
          </a:xfrm>
          <a:prstGeom prst="rect">
            <a:avLst/>
          </a:prstGeom>
        </p:spPr>
      </p:pic>
      <p:sp>
        <p:nvSpPr>
          <p:cNvPr id="6" name="TextBox 5">
            <a:extLst>
              <a:ext uri="{FF2B5EF4-FFF2-40B4-BE49-F238E27FC236}">
                <a16:creationId xmlns:a16="http://schemas.microsoft.com/office/drawing/2014/main" id="{39DE8293-3B5E-783B-95F4-776B00E8D8BF}"/>
              </a:ext>
            </a:extLst>
          </p:cNvPr>
          <p:cNvSpPr txBox="1"/>
          <p:nvPr/>
        </p:nvSpPr>
        <p:spPr>
          <a:xfrm>
            <a:off x="5987519" y="3278134"/>
            <a:ext cx="3145169" cy="1815882"/>
          </a:xfrm>
          <a:prstGeom prst="rect">
            <a:avLst/>
          </a:prstGeom>
          <a:noFill/>
        </p:spPr>
        <p:txBody>
          <a:bodyPr wrap="square" rtlCol="0">
            <a:spAutoFit/>
          </a:bodyPr>
          <a:lstStyle/>
          <a:p>
            <a:r>
              <a:rPr lang="en-GB" dirty="0"/>
              <a:t>Initially we thought of making the poster with separate modules in the phone screen which are further extended in the dark theme. But data representation was not optimal so we drafted an idea with pen and paper and then used that design which is in the next slide</a:t>
            </a:r>
          </a:p>
        </p:txBody>
      </p:sp>
    </p:spTree>
    <p:extLst>
      <p:ext uri="{BB962C8B-B14F-4D97-AF65-F5344CB8AC3E}">
        <p14:creationId xmlns:p14="http://schemas.microsoft.com/office/powerpoint/2010/main" val="2285290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9" name="Google Shape;1989;p5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FINAL POSTER DESIGN</a:t>
            </a:r>
          </a:p>
        </p:txBody>
      </p:sp>
      <p:pic>
        <p:nvPicPr>
          <p:cNvPr id="8" name="Picture 7" descr="A screenshot of a mobile app&#10;&#10;Description automatically generated">
            <a:extLst>
              <a:ext uri="{FF2B5EF4-FFF2-40B4-BE49-F238E27FC236}">
                <a16:creationId xmlns:a16="http://schemas.microsoft.com/office/drawing/2014/main" id="{FA43B014-AF30-E782-7608-200F0DED1963}"/>
              </a:ext>
            </a:extLst>
          </p:cNvPr>
          <p:cNvPicPr>
            <a:picLocks noChangeAspect="1"/>
          </p:cNvPicPr>
          <p:nvPr/>
        </p:nvPicPr>
        <p:blipFill>
          <a:blip r:embed="rId3"/>
          <a:stretch>
            <a:fillRect/>
          </a:stretch>
        </p:blipFill>
        <p:spPr>
          <a:xfrm>
            <a:off x="922864" y="334900"/>
            <a:ext cx="7252373" cy="4602467"/>
          </a:xfrm>
          <a:prstGeom prst="rect">
            <a:avLst/>
          </a:prstGeom>
        </p:spPr>
      </p:pic>
      <p:sp>
        <p:nvSpPr>
          <p:cNvPr id="3" name="TextBox 2">
            <a:extLst>
              <a:ext uri="{FF2B5EF4-FFF2-40B4-BE49-F238E27FC236}">
                <a16:creationId xmlns:a16="http://schemas.microsoft.com/office/drawing/2014/main" id="{32E97320-8BED-D18B-04F5-70132AFABA44}"/>
              </a:ext>
            </a:extLst>
          </p:cNvPr>
          <p:cNvSpPr txBox="1"/>
          <p:nvPr/>
        </p:nvSpPr>
        <p:spPr>
          <a:xfrm>
            <a:off x="7315210" y="4936068"/>
            <a:ext cx="1962397" cy="261610"/>
          </a:xfrm>
          <a:prstGeom prst="rect">
            <a:avLst/>
          </a:prstGeom>
          <a:noFill/>
        </p:spPr>
        <p:txBody>
          <a:bodyPr wrap="none" rtlCol="0">
            <a:spAutoFit/>
          </a:bodyPr>
          <a:lstStyle/>
          <a:p>
            <a:r>
              <a:rPr lang="en-GB" sz="1100" dirty="0"/>
              <a:t>Full-size poster: </a:t>
            </a:r>
            <a:r>
              <a:rPr lang="en-GB" sz="1100" dirty="0">
                <a:hlinkClick r:id="rId4"/>
              </a:rPr>
              <a:t>Poster Link</a:t>
            </a:r>
            <a:r>
              <a:rPr lang="en-GB" sz="1100" dirty="0"/>
              <a:t> </a:t>
            </a:r>
          </a:p>
        </p:txBody>
      </p:sp>
    </p:spTree>
    <p:extLst>
      <p:ext uri="{BB962C8B-B14F-4D97-AF65-F5344CB8AC3E}">
        <p14:creationId xmlns:p14="http://schemas.microsoft.com/office/powerpoint/2010/main" val="3576603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9" name="Google Shape;1989;p5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FINAL POSTER DESIGN STYLEGUIDE</a:t>
            </a:r>
          </a:p>
        </p:txBody>
      </p:sp>
      <p:pic>
        <p:nvPicPr>
          <p:cNvPr id="3" name="Picture 2" descr="A black and white poster with text&#10;&#10;Description automatically generated">
            <a:extLst>
              <a:ext uri="{FF2B5EF4-FFF2-40B4-BE49-F238E27FC236}">
                <a16:creationId xmlns:a16="http://schemas.microsoft.com/office/drawing/2014/main" id="{4BC31876-5CD9-7A9B-AD4F-AAB3BC7CCF42}"/>
              </a:ext>
            </a:extLst>
          </p:cNvPr>
          <p:cNvPicPr>
            <a:picLocks noChangeAspect="1"/>
          </p:cNvPicPr>
          <p:nvPr/>
        </p:nvPicPr>
        <p:blipFill>
          <a:blip r:embed="rId3"/>
          <a:stretch>
            <a:fillRect/>
          </a:stretch>
        </p:blipFill>
        <p:spPr>
          <a:xfrm>
            <a:off x="270936" y="338665"/>
            <a:ext cx="8517466" cy="4791075"/>
          </a:xfrm>
          <a:prstGeom prst="rect">
            <a:avLst/>
          </a:prstGeom>
        </p:spPr>
      </p:pic>
    </p:spTree>
    <p:extLst>
      <p:ext uri="{BB962C8B-B14F-4D97-AF65-F5344CB8AC3E}">
        <p14:creationId xmlns:p14="http://schemas.microsoft.com/office/powerpoint/2010/main" val="2495351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Poster Design Review</a:t>
            </a:r>
            <a:endParaRPr sz="2800" dirty="0"/>
          </a:p>
        </p:txBody>
      </p:sp>
      <p:sp>
        <p:nvSpPr>
          <p:cNvPr id="737" name="Google Shape;737;p41"/>
          <p:cNvSpPr txBox="1">
            <a:spLocks noGrp="1"/>
          </p:cNvSpPr>
          <p:nvPr>
            <p:ph type="subTitle" idx="3"/>
          </p:nvPr>
        </p:nvSpPr>
        <p:spPr>
          <a:xfrm>
            <a:off x="1865585" y="769193"/>
            <a:ext cx="5487543" cy="34152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The feedback received during the exhibition from both the professor and peers highlighted several positive aspects of the poster. They appreciated the eye-catching and well-organized card layout, noting that it effectively captured attention. The use of modern design practices was acknowledged as a strong point, contributing to the overall aesthetic appeal. However, a notable critique was directed towards the text size on the poster, with concerns raised about its potential impact on readability. The suggestion was made that smaller text might lead to a loss of interest among viewers. Additionally, there was feedback regarding the need for more efficient utilization of space within the poster, presenting an opportunity for improvement in the overall layout.</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169577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43"/>
          <p:cNvSpPr txBox="1">
            <a:spLocks noGrp="1"/>
          </p:cNvSpPr>
          <p:nvPr>
            <p:ph type="title"/>
          </p:nvPr>
        </p:nvSpPr>
        <p:spPr>
          <a:xfrm>
            <a:off x="-108650" y="3342850"/>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Durgesh </a:t>
            </a:r>
            <a:r>
              <a:rPr lang="en" dirty="0">
                <a:solidFill>
                  <a:schemeClr val="dk2"/>
                </a:solidFill>
              </a:rPr>
              <a:t>Nandan</a:t>
            </a:r>
            <a:endParaRPr dirty="0">
              <a:solidFill>
                <a:schemeClr val="dk2"/>
              </a:solidFill>
            </a:endParaRPr>
          </a:p>
        </p:txBody>
      </p:sp>
      <p:sp>
        <p:nvSpPr>
          <p:cNvPr id="1003" name="Google Shape;1003;p43"/>
          <p:cNvSpPr txBox="1">
            <a:spLocks noGrp="1"/>
          </p:cNvSpPr>
          <p:nvPr>
            <p:ph type="subTitle" idx="1"/>
          </p:nvPr>
        </p:nvSpPr>
        <p:spPr>
          <a:xfrm>
            <a:off x="-108651" y="3558600"/>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Group Coordinator</a:t>
            </a:r>
            <a:endParaRPr dirty="0"/>
          </a:p>
        </p:txBody>
      </p:sp>
      <p:sp>
        <p:nvSpPr>
          <p:cNvPr id="1004" name="Google Shape;1004;p43"/>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a:t>
            </a:r>
            <a:r>
              <a:rPr lang="en" dirty="0">
                <a:solidFill>
                  <a:schemeClr val="dk2"/>
                </a:solidFill>
              </a:rPr>
              <a:t>TEAM</a:t>
            </a:r>
            <a:endParaRPr dirty="0">
              <a:solidFill>
                <a:schemeClr val="dk2"/>
              </a:solidFill>
            </a:endParaRPr>
          </a:p>
        </p:txBody>
      </p:sp>
      <p:sp>
        <p:nvSpPr>
          <p:cNvPr id="1005" name="Google Shape;1005;p43"/>
          <p:cNvSpPr txBox="1">
            <a:spLocks noGrp="1"/>
          </p:cNvSpPr>
          <p:nvPr>
            <p:ph type="title" idx="2"/>
          </p:nvPr>
        </p:nvSpPr>
        <p:spPr>
          <a:xfrm>
            <a:off x="2248328" y="3342850"/>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Oseni </a:t>
            </a:r>
            <a:r>
              <a:rPr lang="en-IN" dirty="0">
                <a:solidFill>
                  <a:schemeClr val="dk2"/>
                </a:solidFill>
              </a:rPr>
              <a:t>Malik</a:t>
            </a:r>
          </a:p>
        </p:txBody>
      </p:sp>
      <p:sp>
        <p:nvSpPr>
          <p:cNvPr id="1006" name="Google Shape;1006;p43"/>
          <p:cNvSpPr txBox="1">
            <a:spLocks noGrp="1"/>
          </p:cNvSpPr>
          <p:nvPr>
            <p:ph type="subTitle" idx="3"/>
          </p:nvPr>
        </p:nvSpPr>
        <p:spPr>
          <a:xfrm>
            <a:off x="2228448" y="3560392"/>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Application Developer and Design Architect</a:t>
            </a:r>
            <a:endParaRPr dirty="0"/>
          </a:p>
        </p:txBody>
      </p:sp>
      <p:sp>
        <p:nvSpPr>
          <p:cNvPr id="1007" name="Google Shape;1007;p43"/>
          <p:cNvSpPr txBox="1">
            <a:spLocks noGrp="1"/>
          </p:cNvSpPr>
          <p:nvPr>
            <p:ph type="title" idx="4"/>
          </p:nvPr>
        </p:nvSpPr>
        <p:spPr>
          <a:xfrm>
            <a:off x="4466155" y="3342850"/>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Ashutosh </a:t>
            </a:r>
            <a:r>
              <a:rPr lang="en" dirty="0">
                <a:solidFill>
                  <a:schemeClr val="dk2"/>
                </a:solidFill>
              </a:rPr>
              <a:t>Panda</a:t>
            </a:r>
            <a:endParaRPr dirty="0">
              <a:solidFill>
                <a:schemeClr val="dk2"/>
              </a:solidFill>
            </a:endParaRPr>
          </a:p>
        </p:txBody>
      </p:sp>
      <p:sp>
        <p:nvSpPr>
          <p:cNvPr id="1008" name="Google Shape;1008;p43"/>
          <p:cNvSpPr txBox="1">
            <a:spLocks noGrp="1"/>
          </p:cNvSpPr>
          <p:nvPr>
            <p:ph type="subTitle" idx="5"/>
          </p:nvPr>
        </p:nvSpPr>
        <p:spPr>
          <a:xfrm>
            <a:off x="4505911" y="3560392"/>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UI/UX Designer</a:t>
            </a:r>
            <a:endParaRPr dirty="0"/>
          </a:p>
        </p:txBody>
      </p:sp>
      <p:pic>
        <p:nvPicPr>
          <p:cNvPr id="1009" name="Google Shape;1009;p43"/>
          <p:cNvPicPr preferRelativeResize="0">
            <a:picLocks/>
          </p:cNvPicPr>
          <p:nvPr/>
        </p:nvPicPr>
        <p:blipFill rotWithShape="1">
          <a:blip r:embed="rId3"/>
          <a:srcRect t="1248" b="22612"/>
          <a:stretch/>
        </p:blipFill>
        <p:spPr>
          <a:xfrm>
            <a:off x="262871" y="1357174"/>
            <a:ext cx="1896600" cy="1801770"/>
          </a:xfrm>
          <a:prstGeom prst="roundRect">
            <a:avLst>
              <a:gd name="adj" fmla="val 14184"/>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pic>
        <p:nvPicPr>
          <p:cNvPr id="1010" name="Google Shape;1010;p43"/>
          <p:cNvPicPr preferRelativeResize="0"/>
          <p:nvPr/>
        </p:nvPicPr>
        <p:blipFill>
          <a:blip r:embed="rId4"/>
          <a:srcRect t="11930" b="11930"/>
          <a:stretch/>
        </p:blipFill>
        <p:spPr>
          <a:xfrm>
            <a:off x="2530395" y="1357174"/>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pic>
        <p:nvPicPr>
          <p:cNvPr id="1011" name="Google Shape;1011;p43"/>
          <p:cNvPicPr preferRelativeResize="0"/>
          <p:nvPr/>
        </p:nvPicPr>
        <p:blipFill>
          <a:blip r:embed="rId5"/>
          <a:srcRect t="14309" b="14309"/>
          <a:stretch/>
        </p:blipFill>
        <p:spPr>
          <a:xfrm flipH="1">
            <a:off x="4797923" y="1357174"/>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grpSp>
        <p:nvGrpSpPr>
          <p:cNvPr id="1012" name="Google Shape;1012;p43"/>
          <p:cNvGrpSpPr/>
          <p:nvPr/>
        </p:nvGrpSpPr>
        <p:grpSpPr>
          <a:xfrm rot="-1076310">
            <a:off x="7847528" y="264834"/>
            <a:ext cx="1048076" cy="528943"/>
            <a:chOff x="3074383" y="127425"/>
            <a:chExt cx="1048062" cy="528936"/>
          </a:xfrm>
        </p:grpSpPr>
        <p:sp>
          <p:nvSpPr>
            <p:cNvPr id="1013" name="Google Shape;1013;p43"/>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43"/>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43"/>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43"/>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17" name="Google Shape;1017;p43"/>
          <p:cNvGrpSpPr/>
          <p:nvPr/>
        </p:nvGrpSpPr>
        <p:grpSpPr>
          <a:xfrm rot="-1118640">
            <a:off x="472030" y="314673"/>
            <a:ext cx="387186" cy="741133"/>
            <a:chOff x="6692313" y="4433554"/>
            <a:chExt cx="421445" cy="806710"/>
          </a:xfrm>
        </p:grpSpPr>
        <p:sp>
          <p:nvSpPr>
            <p:cNvPr id="1018" name="Google Shape;1018;p4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4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4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4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4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4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5" name="Google Shape;1025;p43"/>
          <p:cNvGrpSpPr/>
          <p:nvPr/>
        </p:nvGrpSpPr>
        <p:grpSpPr>
          <a:xfrm rot="579060">
            <a:off x="167245" y="4187827"/>
            <a:ext cx="741652" cy="762100"/>
            <a:chOff x="7944696" y="6611375"/>
            <a:chExt cx="1076496" cy="1106175"/>
          </a:xfrm>
        </p:grpSpPr>
        <p:grpSp>
          <p:nvGrpSpPr>
            <p:cNvPr id="1026" name="Google Shape;1026;p43"/>
            <p:cNvGrpSpPr/>
            <p:nvPr/>
          </p:nvGrpSpPr>
          <p:grpSpPr>
            <a:xfrm>
              <a:off x="7944696" y="6611375"/>
              <a:ext cx="1076496" cy="1106175"/>
              <a:chOff x="7944696" y="6611375"/>
              <a:chExt cx="1076496" cy="1106175"/>
            </a:xfrm>
          </p:grpSpPr>
          <p:sp>
            <p:nvSpPr>
              <p:cNvPr id="1027" name="Google Shape;1027;p43"/>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3"/>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43"/>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43"/>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3"/>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43"/>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43"/>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43"/>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1035;p43"/>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43"/>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43"/>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43"/>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43"/>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43"/>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43"/>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3"/>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3"/>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43"/>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43"/>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3"/>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3"/>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3"/>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43"/>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43"/>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43"/>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3"/>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3"/>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4" name="Google Shape;1054;p43"/>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55" name="Google Shape;1055;p43"/>
          <p:cNvGrpSpPr/>
          <p:nvPr/>
        </p:nvGrpSpPr>
        <p:grpSpPr>
          <a:xfrm rot="-1790324">
            <a:off x="8424150" y="4169726"/>
            <a:ext cx="493696" cy="764674"/>
            <a:chOff x="7976860" y="5825328"/>
            <a:chExt cx="490209" cy="759310"/>
          </a:xfrm>
        </p:grpSpPr>
        <p:sp>
          <p:nvSpPr>
            <p:cNvPr id="1056" name="Google Shape;1056;p43"/>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3"/>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3"/>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3"/>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3"/>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3"/>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3"/>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3"/>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3"/>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3"/>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3"/>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3"/>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3"/>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 name="Google Shape;1011;p43">
            <a:extLst>
              <a:ext uri="{FF2B5EF4-FFF2-40B4-BE49-F238E27FC236}">
                <a16:creationId xmlns:a16="http://schemas.microsoft.com/office/drawing/2014/main" id="{A6DFCBF2-B19E-3FEE-C28E-048A2AA14578}"/>
              </a:ext>
            </a:extLst>
          </p:cNvPr>
          <p:cNvPicPr preferRelativeResize="0"/>
          <p:nvPr/>
        </p:nvPicPr>
        <p:blipFill>
          <a:blip r:embed="rId6"/>
          <a:srcRect t="28012" b="28012"/>
          <a:stretch/>
        </p:blipFill>
        <p:spPr>
          <a:xfrm flipH="1">
            <a:off x="7057413" y="1350550"/>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sp>
        <p:nvSpPr>
          <p:cNvPr id="8" name="Google Shape;1007;p43">
            <a:extLst>
              <a:ext uri="{FF2B5EF4-FFF2-40B4-BE49-F238E27FC236}">
                <a16:creationId xmlns:a16="http://schemas.microsoft.com/office/drawing/2014/main" id="{BFB050F6-ED26-EDBE-AE64-66C2C5C31611}"/>
              </a:ext>
            </a:extLst>
          </p:cNvPr>
          <p:cNvSpPr txBox="1">
            <a:spLocks/>
          </p:cNvSpPr>
          <p:nvPr/>
        </p:nvSpPr>
        <p:spPr>
          <a:xfrm>
            <a:off x="6765404" y="3336226"/>
            <a:ext cx="2500500" cy="36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udiowide"/>
              <a:buNone/>
              <a:defRPr sz="1900" b="0"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9pPr>
          </a:lstStyle>
          <a:p>
            <a:r>
              <a:rPr lang="en-IN" dirty="0"/>
              <a:t>Rohan </a:t>
            </a:r>
            <a:r>
              <a:rPr lang="en-IN" dirty="0">
                <a:solidFill>
                  <a:schemeClr val="dk2"/>
                </a:solidFill>
              </a:rPr>
              <a:t>Bhujbal</a:t>
            </a:r>
          </a:p>
        </p:txBody>
      </p:sp>
      <p:sp>
        <p:nvSpPr>
          <p:cNvPr id="9" name="Google Shape;1008;p43">
            <a:extLst>
              <a:ext uri="{FF2B5EF4-FFF2-40B4-BE49-F238E27FC236}">
                <a16:creationId xmlns:a16="http://schemas.microsoft.com/office/drawing/2014/main" id="{30A2B7D1-519A-EBEC-6E1A-2FE363D15050}"/>
              </a:ext>
            </a:extLst>
          </p:cNvPr>
          <p:cNvSpPr txBox="1">
            <a:spLocks/>
          </p:cNvSpPr>
          <p:nvPr/>
        </p:nvSpPr>
        <p:spPr>
          <a:xfrm>
            <a:off x="6705769" y="3563707"/>
            <a:ext cx="2500500" cy="6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1pPr>
            <a:lvl2pPr marL="914400" marR="0" lvl="1"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2pPr>
            <a:lvl3pPr marL="1371600" marR="0" lvl="2"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3pPr>
            <a:lvl4pPr marL="1828800" marR="0" lvl="3"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4pPr>
            <a:lvl5pPr marL="2286000" marR="0" lvl="4"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5pPr>
            <a:lvl6pPr marL="2743200" marR="0" lvl="5"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6pPr>
            <a:lvl7pPr marL="3200400" marR="0" lvl="6"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7pPr>
            <a:lvl8pPr marL="3657600" marR="0" lvl="7"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8pPr>
            <a:lvl9pPr marL="4114800" marR="0" lvl="8"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9pPr>
          </a:lstStyle>
          <a:p>
            <a:pPr marL="0" indent="0"/>
            <a:r>
              <a:rPr lang="en-IN" dirty="0"/>
              <a:t>Data Gathering and Content Writing</a:t>
            </a:r>
          </a:p>
        </p:txBody>
      </p:sp>
    </p:spTree>
    <p:extLst>
      <p:ext uri="{BB962C8B-B14F-4D97-AF65-F5344CB8AC3E}">
        <p14:creationId xmlns:p14="http://schemas.microsoft.com/office/powerpoint/2010/main" val="763547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4" name="Google Shape;1004;p43"/>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a:t>
            </a:r>
            <a:r>
              <a:rPr lang="en" dirty="0">
                <a:solidFill>
                  <a:schemeClr val="dk2"/>
                </a:solidFill>
              </a:rPr>
              <a:t>TEAM</a:t>
            </a:r>
            <a:endParaRPr dirty="0">
              <a:solidFill>
                <a:schemeClr val="dk2"/>
              </a:solidFill>
            </a:endParaRPr>
          </a:p>
        </p:txBody>
      </p:sp>
      <p:sp>
        <p:nvSpPr>
          <p:cNvPr id="1005" name="Google Shape;1005;p43"/>
          <p:cNvSpPr txBox="1">
            <a:spLocks noGrp="1"/>
          </p:cNvSpPr>
          <p:nvPr>
            <p:ph type="title" idx="2"/>
          </p:nvPr>
        </p:nvSpPr>
        <p:spPr>
          <a:xfrm>
            <a:off x="3540409" y="3294656"/>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Vedant </a:t>
            </a:r>
            <a:r>
              <a:rPr lang="en-IN" dirty="0">
                <a:solidFill>
                  <a:schemeClr val="dk2"/>
                </a:solidFill>
              </a:rPr>
              <a:t>Parab</a:t>
            </a:r>
          </a:p>
        </p:txBody>
      </p:sp>
      <p:sp>
        <p:nvSpPr>
          <p:cNvPr id="1006" name="Google Shape;1006;p43"/>
          <p:cNvSpPr txBox="1">
            <a:spLocks noGrp="1"/>
          </p:cNvSpPr>
          <p:nvPr>
            <p:ph type="subTitle" idx="3"/>
          </p:nvPr>
        </p:nvSpPr>
        <p:spPr>
          <a:xfrm>
            <a:off x="3483782" y="3597804"/>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Contributor</a:t>
            </a:r>
            <a:endParaRPr dirty="0"/>
          </a:p>
        </p:txBody>
      </p:sp>
      <p:pic>
        <p:nvPicPr>
          <p:cNvPr id="1010" name="Google Shape;1010;p43"/>
          <p:cNvPicPr preferRelativeResize="0"/>
          <p:nvPr/>
        </p:nvPicPr>
        <p:blipFill rotWithShape="1">
          <a:blip r:embed="rId3"/>
          <a:srcRect l="-268" t="-383" r="268" b="25841"/>
          <a:stretch/>
        </p:blipFill>
        <p:spPr>
          <a:xfrm>
            <a:off x="3780648" y="1351678"/>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grpSp>
        <p:nvGrpSpPr>
          <p:cNvPr id="1012" name="Google Shape;1012;p43"/>
          <p:cNvGrpSpPr/>
          <p:nvPr/>
        </p:nvGrpSpPr>
        <p:grpSpPr>
          <a:xfrm rot="-1076310">
            <a:off x="7847528" y="264834"/>
            <a:ext cx="1048076" cy="528943"/>
            <a:chOff x="3074383" y="127425"/>
            <a:chExt cx="1048062" cy="528936"/>
          </a:xfrm>
        </p:grpSpPr>
        <p:sp>
          <p:nvSpPr>
            <p:cNvPr id="1013" name="Google Shape;1013;p43"/>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43"/>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43"/>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43"/>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17" name="Google Shape;1017;p43"/>
          <p:cNvGrpSpPr/>
          <p:nvPr/>
        </p:nvGrpSpPr>
        <p:grpSpPr>
          <a:xfrm rot="-1118640">
            <a:off x="472030" y="314673"/>
            <a:ext cx="387186" cy="741133"/>
            <a:chOff x="6692313" y="4433554"/>
            <a:chExt cx="421445" cy="806710"/>
          </a:xfrm>
        </p:grpSpPr>
        <p:sp>
          <p:nvSpPr>
            <p:cNvPr id="1018" name="Google Shape;1018;p4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4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4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4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4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4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5" name="Google Shape;1025;p43"/>
          <p:cNvGrpSpPr/>
          <p:nvPr/>
        </p:nvGrpSpPr>
        <p:grpSpPr>
          <a:xfrm rot="579060">
            <a:off x="167245" y="4187827"/>
            <a:ext cx="741652" cy="762100"/>
            <a:chOff x="7944696" y="6611375"/>
            <a:chExt cx="1076496" cy="1106175"/>
          </a:xfrm>
        </p:grpSpPr>
        <p:grpSp>
          <p:nvGrpSpPr>
            <p:cNvPr id="1026" name="Google Shape;1026;p43"/>
            <p:cNvGrpSpPr/>
            <p:nvPr/>
          </p:nvGrpSpPr>
          <p:grpSpPr>
            <a:xfrm>
              <a:off x="7944696" y="6611375"/>
              <a:ext cx="1076496" cy="1106175"/>
              <a:chOff x="7944696" y="6611375"/>
              <a:chExt cx="1076496" cy="1106175"/>
            </a:xfrm>
          </p:grpSpPr>
          <p:sp>
            <p:nvSpPr>
              <p:cNvPr id="1027" name="Google Shape;1027;p43"/>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3"/>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43"/>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43"/>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3"/>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43"/>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43"/>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43"/>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1035;p43"/>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43"/>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43"/>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43"/>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43"/>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43"/>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43"/>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3"/>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3"/>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43"/>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43"/>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3"/>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3"/>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3"/>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43"/>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43"/>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43"/>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3"/>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3"/>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4" name="Google Shape;1054;p43"/>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55" name="Google Shape;1055;p43"/>
          <p:cNvGrpSpPr/>
          <p:nvPr/>
        </p:nvGrpSpPr>
        <p:grpSpPr>
          <a:xfrm rot="-1790324">
            <a:off x="8424150" y="4169726"/>
            <a:ext cx="493696" cy="764674"/>
            <a:chOff x="7976860" y="5825328"/>
            <a:chExt cx="490209" cy="759310"/>
          </a:xfrm>
        </p:grpSpPr>
        <p:sp>
          <p:nvSpPr>
            <p:cNvPr id="1056" name="Google Shape;1056;p43"/>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3"/>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3"/>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3"/>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3"/>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3"/>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3"/>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3"/>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3"/>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3"/>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3"/>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3"/>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3"/>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133493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4" name="Google Shape;1004;p43"/>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Division </a:t>
            </a:r>
            <a:r>
              <a:rPr lang="en" dirty="0">
                <a:solidFill>
                  <a:schemeClr val="dk2"/>
                </a:solidFill>
              </a:rPr>
              <a:t>Of Work</a:t>
            </a:r>
            <a:endParaRPr dirty="0">
              <a:solidFill>
                <a:schemeClr val="dk2"/>
              </a:solidFill>
            </a:endParaRPr>
          </a:p>
        </p:txBody>
      </p:sp>
      <p:grpSp>
        <p:nvGrpSpPr>
          <p:cNvPr id="1012" name="Google Shape;1012;p43"/>
          <p:cNvGrpSpPr/>
          <p:nvPr/>
        </p:nvGrpSpPr>
        <p:grpSpPr>
          <a:xfrm rot="-1076310">
            <a:off x="7847528" y="264834"/>
            <a:ext cx="1048076" cy="528943"/>
            <a:chOff x="3074383" y="127425"/>
            <a:chExt cx="1048062" cy="528936"/>
          </a:xfrm>
        </p:grpSpPr>
        <p:sp>
          <p:nvSpPr>
            <p:cNvPr id="1013" name="Google Shape;1013;p43"/>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43"/>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43"/>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43"/>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17" name="Google Shape;1017;p43"/>
          <p:cNvGrpSpPr/>
          <p:nvPr/>
        </p:nvGrpSpPr>
        <p:grpSpPr>
          <a:xfrm rot="-1118640">
            <a:off x="472030" y="314673"/>
            <a:ext cx="387186" cy="741133"/>
            <a:chOff x="6692313" y="4433554"/>
            <a:chExt cx="421445" cy="806710"/>
          </a:xfrm>
        </p:grpSpPr>
        <p:sp>
          <p:nvSpPr>
            <p:cNvPr id="1018" name="Google Shape;1018;p4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4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4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4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4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4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5" name="Google Shape;1025;p43"/>
          <p:cNvGrpSpPr/>
          <p:nvPr/>
        </p:nvGrpSpPr>
        <p:grpSpPr>
          <a:xfrm rot="579060">
            <a:off x="167245" y="4187827"/>
            <a:ext cx="741652" cy="762100"/>
            <a:chOff x="7944696" y="6611375"/>
            <a:chExt cx="1076496" cy="1106175"/>
          </a:xfrm>
        </p:grpSpPr>
        <p:grpSp>
          <p:nvGrpSpPr>
            <p:cNvPr id="1026" name="Google Shape;1026;p43"/>
            <p:cNvGrpSpPr/>
            <p:nvPr/>
          </p:nvGrpSpPr>
          <p:grpSpPr>
            <a:xfrm>
              <a:off x="7944696" y="6611375"/>
              <a:ext cx="1076496" cy="1106175"/>
              <a:chOff x="7944696" y="6611375"/>
              <a:chExt cx="1076496" cy="1106175"/>
            </a:xfrm>
          </p:grpSpPr>
          <p:sp>
            <p:nvSpPr>
              <p:cNvPr id="1027" name="Google Shape;1027;p43"/>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3"/>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43"/>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43"/>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3"/>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43"/>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43"/>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43"/>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1035;p43"/>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43"/>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43"/>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43"/>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43"/>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43"/>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43"/>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3"/>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3"/>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43"/>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43"/>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3"/>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3"/>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3"/>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43"/>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43"/>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43"/>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3"/>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3"/>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4" name="Google Shape;1054;p43"/>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55" name="Google Shape;1055;p43"/>
          <p:cNvGrpSpPr/>
          <p:nvPr/>
        </p:nvGrpSpPr>
        <p:grpSpPr>
          <a:xfrm rot="-1790324">
            <a:off x="8424150" y="4169726"/>
            <a:ext cx="493696" cy="764674"/>
            <a:chOff x="7976860" y="5825328"/>
            <a:chExt cx="490209" cy="759310"/>
          </a:xfrm>
        </p:grpSpPr>
        <p:sp>
          <p:nvSpPr>
            <p:cNvPr id="1056" name="Google Shape;1056;p43"/>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3"/>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3"/>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3"/>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3"/>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3"/>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3"/>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3"/>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3"/>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3"/>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3"/>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3"/>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3"/>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Google Shape;737;p41">
            <a:extLst>
              <a:ext uri="{FF2B5EF4-FFF2-40B4-BE49-F238E27FC236}">
                <a16:creationId xmlns:a16="http://schemas.microsoft.com/office/drawing/2014/main" id="{69AC2810-7572-C7BC-9965-7D16CF6F9F43}"/>
              </a:ext>
            </a:extLst>
          </p:cNvPr>
          <p:cNvSpPr txBox="1">
            <a:spLocks/>
          </p:cNvSpPr>
          <p:nvPr/>
        </p:nvSpPr>
        <p:spPr>
          <a:xfrm>
            <a:off x="2003400" y="1214069"/>
            <a:ext cx="5137200" cy="15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1pPr>
            <a:lvl2pPr marL="914400" marR="0" lvl="1"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2pPr>
            <a:lvl3pPr marL="1371600" marR="0" lvl="2"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3pPr>
            <a:lvl4pPr marL="1828800" marR="0" lvl="3"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4pPr>
            <a:lvl5pPr marL="2286000" marR="0" lvl="4"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5pPr>
            <a:lvl6pPr marL="2743200" marR="0" lvl="5"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6pPr>
            <a:lvl7pPr marL="3200400" marR="0" lvl="6"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7pPr>
            <a:lvl8pPr marL="3657600" marR="0" lvl="7"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8pPr>
            <a:lvl9pPr marL="4114800" marR="0" lvl="8"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9pPr>
          </a:lstStyle>
          <a:p>
            <a:pPr marL="0" indent="0" algn="l">
              <a:buClr>
                <a:schemeClr val="dk1"/>
              </a:buClr>
              <a:buSzPts val="1100"/>
              <a:buFont typeface="Arial"/>
              <a:buNone/>
            </a:pPr>
            <a:r>
              <a:rPr lang="en-IN" dirty="0"/>
              <a:t>We outlined the preferences and strengths of each team member and tailored user stories based on their skill sets. Each user story focused on a singular task. To ensure effective collaboration, we utilized a Trello board resembling a scrum board to monitor the progress of each story and track its stage.</a:t>
            </a:r>
          </a:p>
          <a:p>
            <a:pPr marL="0" indent="0" algn="l">
              <a:buClr>
                <a:schemeClr val="dk1"/>
              </a:buClr>
              <a:buSzPts val="1100"/>
              <a:buFont typeface="Arial"/>
              <a:buNone/>
            </a:pPr>
            <a:endParaRPr lang="en-IN" dirty="0"/>
          </a:p>
          <a:p>
            <a:pPr marL="0" indent="0" algn="l">
              <a:buClr>
                <a:schemeClr val="dk1"/>
              </a:buClr>
              <a:buSzPts val="1100"/>
              <a:buFont typeface="Arial"/>
              <a:buNone/>
            </a:pPr>
            <a:r>
              <a:rPr lang="en-IN" dirty="0"/>
              <a:t>Ashutosh, leveraging his expertise in UI/UX design, concentrated on tasks like sketches, wireframes, and prototypes. Malik delved into architecture diagrams and feature briefs. Rohan, serving as the content writer, gathered essential data for the application requirements. As a Full Stack Development expert, Durgesh took on the role of project coordinator, contributing to design, architecture, research, and development. Vedant contributed in surveys and analysis.</a:t>
            </a:r>
          </a:p>
          <a:p>
            <a:pPr marL="0" indent="0" algn="l">
              <a:buClr>
                <a:schemeClr val="dk1"/>
              </a:buClr>
              <a:buSzPts val="1100"/>
              <a:buFont typeface="Arial"/>
              <a:buNone/>
            </a:pPr>
            <a:endParaRPr lang="en-IN" dirty="0"/>
          </a:p>
          <a:p>
            <a:pPr marL="0" indent="0" algn="l">
              <a:buClr>
                <a:schemeClr val="dk1"/>
              </a:buClr>
              <a:buSzPts val="1100"/>
              <a:buFont typeface="Arial"/>
              <a:buNone/>
            </a:pPr>
            <a:endParaRPr lang="en-IN" dirty="0"/>
          </a:p>
        </p:txBody>
      </p:sp>
    </p:spTree>
    <p:extLst>
      <p:ext uri="{BB962C8B-B14F-4D97-AF65-F5344CB8AC3E}">
        <p14:creationId xmlns:p14="http://schemas.microsoft.com/office/powerpoint/2010/main" val="3671577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4" name="Google Shape;1004;p43"/>
          <p:cNvSpPr txBox="1">
            <a:spLocks noGrp="1"/>
          </p:cNvSpPr>
          <p:nvPr>
            <p:ph type="title" idx="6"/>
          </p:nvPr>
        </p:nvSpPr>
        <p:spPr>
          <a:xfrm>
            <a:off x="720000" y="389464"/>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Group Work </a:t>
            </a:r>
            <a:r>
              <a:rPr lang="en" dirty="0">
                <a:solidFill>
                  <a:schemeClr val="dk2"/>
                </a:solidFill>
              </a:rPr>
              <a:t>Management</a:t>
            </a:r>
            <a:endParaRPr dirty="0">
              <a:solidFill>
                <a:schemeClr val="dk2"/>
              </a:solidFill>
            </a:endParaRPr>
          </a:p>
        </p:txBody>
      </p:sp>
      <p:sp>
        <p:nvSpPr>
          <p:cNvPr id="7" name="Google Shape;737;p41">
            <a:extLst>
              <a:ext uri="{FF2B5EF4-FFF2-40B4-BE49-F238E27FC236}">
                <a16:creationId xmlns:a16="http://schemas.microsoft.com/office/drawing/2014/main" id="{69AC2810-7572-C7BC-9965-7D16CF6F9F43}"/>
              </a:ext>
            </a:extLst>
          </p:cNvPr>
          <p:cNvSpPr txBox="1">
            <a:spLocks/>
          </p:cNvSpPr>
          <p:nvPr/>
        </p:nvSpPr>
        <p:spPr>
          <a:xfrm>
            <a:off x="313749" y="1005350"/>
            <a:ext cx="5137200" cy="15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1pPr>
            <a:lvl2pPr marL="914400" marR="0" lvl="1"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2pPr>
            <a:lvl3pPr marL="1371600" marR="0" lvl="2"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3pPr>
            <a:lvl4pPr marL="1828800" marR="0" lvl="3"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4pPr>
            <a:lvl5pPr marL="2286000" marR="0" lvl="4"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5pPr>
            <a:lvl6pPr marL="2743200" marR="0" lvl="5"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6pPr>
            <a:lvl7pPr marL="3200400" marR="0" lvl="6"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7pPr>
            <a:lvl8pPr marL="3657600" marR="0" lvl="7"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8pPr>
            <a:lvl9pPr marL="4114800" marR="0" lvl="8"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9pPr>
          </a:lstStyle>
          <a:p>
            <a:pPr marL="0" indent="0" algn="l">
              <a:buClr>
                <a:schemeClr val="dk1"/>
              </a:buClr>
              <a:buSzPts val="1100"/>
              <a:buFont typeface="Arial"/>
              <a:buNone/>
            </a:pPr>
            <a:r>
              <a:rPr lang="en-IN" dirty="0"/>
              <a:t>The tools we used to work for our project is as follows:</a:t>
            </a:r>
          </a:p>
          <a:p>
            <a:pPr marL="0" indent="0" algn="l">
              <a:buClr>
                <a:schemeClr val="dk1"/>
              </a:buClr>
              <a:buSzPts val="1100"/>
              <a:buFont typeface="Arial"/>
              <a:buNone/>
            </a:pPr>
            <a:endParaRPr lang="en-IN" dirty="0"/>
          </a:p>
          <a:p>
            <a:pPr marL="285750" indent="-285750" algn="l">
              <a:buClr>
                <a:schemeClr val="dk1"/>
              </a:buClr>
              <a:buSzPts val="1100"/>
              <a:buFont typeface="Arial" panose="020B0604020202020204" pitchFamily="34" charset="0"/>
              <a:buChar char="•"/>
            </a:pPr>
            <a:r>
              <a:rPr lang="en-IN" dirty="0"/>
              <a:t>Trello: User Stories tracking</a:t>
            </a:r>
          </a:p>
          <a:p>
            <a:pPr marL="285750" indent="-285750" algn="l">
              <a:buClr>
                <a:schemeClr val="dk1"/>
              </a:buClr>
              <a:buSzPts val="1100"/>
              <a:buFont typeface="Arial" panose="020B0604020202020204" pitchFamily="34" charset="0"/>
              <a:buChar char="•"/>
            </a:pPr>
            <a:r>
              <a:rPr lang="en-IN" dirty="0"/>
              <a:t>Slack: chat workspace and a place for scheduled and adhoc calls.</a:t>
            </a:r>
          </a:p>
          <a:p>
            <a:pPr marL="285750" indent="-285750" algn="l">
              <a:buClr>
                <a:schemeClr val="dk1"/>
              </a:buClr>
              <a:buSzPts val="1100"/>
              <a:buFont typeface="Arial" panose="020B0604020202020204" pitchFamily="34" charset="0"/>
              <a:buChar char="•"/>
            </a:pPr>
            <a:r>
              <a:rPr lang="en-IN" dirty="0"/>
              <a:t>GitHub: to maintain and manage changes of all the documents and codes in a safe repository.</a:t>
            </a:r>
          </a:p>
          <a:p>
            <a:pPr marL="285750" indent="-285750" algn="l">
              <a:buClr>
                <a:schemeClr val="dk1"/>
              </a:buClr>
              <a:buSzPts val="1100"/>
              <a:buFont typeface="Arial" panose="020B0604020202020204" pitchFamily="34" charset="0"/>
              <a:buChar char="•"/>
            </a:pPr>
            <a:r>
              <a:rPr lang="en-IN" dirty="0"/>
              <a:t>Figma: For wireframing and prototyping</a:t>
            </a:r>
          </a:p>
          <a:p>
            <a:pPr marL="285750" indent="-285750" algn="l">
              <a:buClr>
                <a:schemeClr val="dk1"/>
              </a:buClr>
              <a:buSzPts val="1100"/>
              <a:buFont typeface="Arial" panose="020B0604020202020204" pitchFamily="34" charset="0"/>
              <a:buChar char="•"/>
            </a:pPr>
            <a:r>
              <a:rPr lang="en-IN" dirty="0"/>
              <a:t>Miro: For brainstorming ideas and research</a:t>
            </a:r>
          </a:p>
          <a:p>
            <a:pPr marL="285750" indent="-285750" algn="l">
              <a:buClr>
                <a:schemeClr val="dk1"/>
              </a:buClr>
              <a:buSzPts val="1100"/>
              <a:buFont typeface="Arial" panose="020B0604020202020204" pitchFamily="34" charset="0"/>
              <a:buChar char="•"/>
            </a:pPr>
            <a:endParaRPr lang="en-IN" dirty="0"/>
          </a:p>
          <a:p>
            <a:pPr marL="285750" indent="-285750" algn="l">
              <a:buClr>
                <a:schemeClr val="dk1"/>
              </a:buClr>
              <a:buSzPts val="1100"/>
              <a:buFont typeface="Arial" panose="020B0604020202020204" pitchFamily="34" charset="0"/>
              <a:buChar char="•"/>
            </a:pPr>
            <a:endParaRPr lang="en-IN" dirty="0"/>
          </a:p>
          <a:p>
            <a:pPr marL="0" indent="0" algn="l">
              <a:buClr>
                <a:schemeClr val="dk1"/>
              </a:buClr>
              <a:buSzPts val="1100"/>
              <a:buFont typeface="Arial"/>
              <a:buNone/>
            </a:pPr>
            <a:endParaRPr lang="en-IN" dirty="0"/>
          </a:p>
        </p:txBody>
      </p:sp>
      <p:pic>
        <p:nvPicPr>
          <p:cNvPr id="3" name="Picture 2" descr="A screenshot of a computer&#10;&#10;Description automatically generated">
            <a:extLst>
              <a:ext uri="{FF2B5EF4-FFF2-40B4-BE49-F238E27FC236}">
                <a16:creationId xmlns:a16="http://schemas.microsoft.com/office/drawing/2014/main" id="{9A0A6DBE-3205-27B9-AC48-357FE2F63212}"/>
              </a:ext>
            </a:extLst>
          </p:cNvPr>
          <p:cNvPicPr>
            <a:picLocks noChangeAspect="1"/>
          </p:cNvPicPr>
          <p:nvPr/>
        </p:nvPicPr>
        <p:blipFill>
          <a:blip r:embed="rId3"/>
          <a:stretch>
            <a:fillRect/>
          </a:stretch>
        </p:blipFill>
        <p:spPr>
          <a:xfrm>
            <a:off x="5227983" y="955656"/>
            <a:ext cx="2668960" cy="1733412"/>
          </a:xfrm>
          <a:prstGeom prst="rect">
            <a:avLst/>
          </a:prstGeom>
        </p:spPr>
      </p:pic>
      <p:pic>
        <p:nvPicPr>
          <p:cNvPr id="4" name="Picture 3">
            <a:extLst>
              <a:ext uri="{FF2B5EF4-FFF2-40B4-BE49-F238E27FC236}">
                <a16:creationId xmlns:a16="http://schemas.microsoft.com/office/drawing/2014/main" id="{295B74E8-CE46-BEFD-8A57-F4FF3F5A7804}"/>
              </a:ext>
            </a:extLst>
          </p:cNvPr>
          <p:cNvPicPr>
            <a:picLocks noChangeAspect="1"/>
          </p:cNvPicPr>
          <p:nvPr/>
        </p:nvPicPr>
        <p:blipFill>
          <a:blip r:embed="rId4"/>
          <a:stretch>
            <a:fillRect/>
          </a:stretch>
        </p:blipFill>
        <p:spPr>
          <a:xfrm>
            <a:off x="7891836" y="1005350"/>
            <a:ext cx="1252164" cy="281365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28D94F1-D734-1E80-4B70-127E5E27272B}"/>
              </a:ext>
            </a:extLst>
          </p:cNvPr>
          <p:cNvPicPr>
            <a:picLocks noChangeAspect="1"/>
          </p:cNvPicPr>
          <p:nvPr/>
        </p:nvPicPr>
        <p:blipFill>
          <a:blip r:embed="rId5"/>
          <a:stretch>
            <a:fillRect/>
          </a:stretch>
        </p:blipFill>
        <p:spPr>
          <a:xfrm>
            <a:off x="608310" y="3150961"/>
            <a:ext cx="2890438" cy="1709950"/>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DEF72F98-8129-CB22-C5D4-1A65A630BDAF}"/>
              </a:ext>
            </a:extLst>
          </p:cNvPr>
          <p:cNvPicPr>
            <a:picLocks noChangeAspect="1"/>
          </p:cNvPicPr>
          <p:nvPr/>
        </p:nvPicPr>
        <p:blipFill rotWithShape="1">
          <a:blip r:embed="rId6"/>
          <a:srcRect t="19546"/>
          <a:stretch/>
        </p:blipFill>
        <p:spPr>
          <a:xfrm>
            <a:off x="5327375" y="2722582"/>
            <a:ext cx="2256803" cy="2420917"/>
          </a:xfrm>
          <a:prstGeom prst="rect">
            <a:avLst/>
          </a:prstGeom>
        </p:spPr>
      </p:pic>
    </p:spTree>
    <p:extLst>
      <p:ext uri="{BB962C8B-B14F-4D97-AF65-F5344CB8AC3E}">
        <p14:creationId xmlns:p14="http://schemas.microsoft.com/office/powerpoint/2010/main" val="3522381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4" name="Google Shape;1004;p43"/>
          <p:cNvSpPr txBox="1">
            <a:spLocks noGrp="1"/>
          </p:cNvSpPr>
          <p:nvPr>
            <p:ph type="title" idx="6"/>
          </p:nvPr>
        </p:nvSpPr>
        <p:spPr>
          <a:xfrm>
            <a:off x="720000" y="389464"/>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Resources </a:t>
            </a:r>
            <a:r>
              <a:rPr lang="en" dirty="0">
                <a:solidFill>
                  <a:schemeClr val="dk2"/>
                </a:solidFill>
              </a:rPr>
              <a:t>List</a:t>
            </a:r>
            <a:endParaRPr dirty="0">
              <a:solidFill>
                <a:schemeClr val="dk2"/>
              </a:solidFill>
            </a:endParaRPr>
          </a:p>
        </p:txBody>
      </p:sp>
      <p:sp>
        <p:nvSpPr>
          <p:cNvPr id="7" name="Google Shape;737;p41">
            <a:extLst>
              <a:ext uri="{FF2B5EF4-FFF2-40B4-BE49-F238E27FC236}">
                <a16:creationId xmlns:a16="http://schemas.microsoft.com/office/drawing/2014/main" id="{69AC2810-7572-C7BC-9965-7D16CF6F9F43}"/>
              </a:ext>
            </a:extLst>
          </p:cNvPr>
          <p:cNvSpPr txBox="1">
            <a:spLocks/>
          </p:cNvSpPr>
          <p:nvPr/>
        </p:nvSpPr>
        <p:spPr>
          <a:xfrm>
            <a:off x="208722" y="999162"/>
            <a:ext cx="8597348" cy="15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1pPr>
            <a:lvl2pPr marL="914400" marR="0" lvl="1"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2pPr>
            <a:lvl3pPr marL="1371600" marR="0" lvl="2"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3pPr>
            <a:lvl4pPr marL="1828800" marR="0" lvl="3"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4pPr>
            <a:lvl5pPr marL="2286000" marR="0" lvl="4"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5pPr>
            <a:lvl6pPr marL="2743200" marR="0" lvl="5"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6pPr>
            <a:lvl7pPr marL="3200400" marR="0" lvl="6"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7pPr>
            <a:lvl8pPr marL="3657600" marR="0" lvl="7"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8pPr>
            <a:lvl9pPr marL="4114800" marR="0" lvl="8"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9pPr>
          </a:lstStyle>
          <a:p>
            <a:pPr marL="285750" indent="-285750" algn="l">
              <a:buClr>
                <a:schemeClr val="dk1"/>
              </a:buClr>
              <a:buSzPts val="1100"/>
              <a:buFont typeface="Arial" panose="020B0604020202020204" pitchFamily="34" charset="0"/>
              <a:buChar char="•"/>
            </a:pPr>
            <a:r>
              <a:rPr lang="en-IN" dirty="0"/>
              <a:t>Poster Link : </a:t>
            </a:r>
            <a:r>
              <a:rPr lang="en-IN" dirty="0">
                <a:hlinkClick r:id="rId3"/>
              </a:rPr>
              <a:t>https://github.com/Durgnan/HCI-Design-Challenge/blob/master/Poster_Group29.pdf</a:t>
            </a:r>
            <a:endParaRPr lang="en-IN" dirty="0"/>
          </a:p>
          <a:p>
            <a:pPr marL="285750" indent="-285750" algn="l">
              <a:buClr>
                <a:schemeClr val="dk1"/>
              </a:buClr>
              <a:buSzPts val="1100"/>
              <a:buFont typeface="Arial" panose="020B0604020202020204" pitchFamily="34" charset="0"/>
              <a:buChar char="•"/>
            </a:pPr>
            <a:endParaRPr lang="en-IN" dirty="0"/>
          </a:p>
          <a:p>
            <a:pPr marL="285750" indent="-285750" algn="l">
              <a:buClr>
                <a:schemeClr val="dk1"/>
              </a:buClr>
              <a:buSzPts val="1100"/>
              <a:buFont typeface="Arial" panose="020B0604020202020204" pitchFamily="34" charset="0"/>
              <a:buChar char="•"/>
            </a:pPr>
            <a:r>
              <a:rPr lang="en-IN" dirty="0" err="1"/>
              <a:t>Github</a:t>
            </a:r>
            <a:r>
              <a:rPr lang="en-IN" dirty="0"/>
              <a:t> Repo Link: </a:t>
            </a:r>
            <a:r>
              <a:rPr lang="en-IN" dirty="0">
                <a:hlinkClick r:id="rId4"/>
              </a:rPr>
              <a:t>https://github.com/Durgnan/HCI-Design-Challenge</a:t>
            </a:r>
            <a:endParaRPr lang="en-IN" dirty="0"/>
          </a:p>
          <a:p>
            <a:pPr marL="285750" indent="-285750" algn="l">
              <a:buClr>
                <a:schemeClr val="dk1"/>
              </a:buClr>
              <a:buSzPts val="1100"/>
              <a:buFont typeface="Arial" panose="020B0604020202020204" pitchFamily="34" charset="0"/>
              <a:buChar char="•"/>
            </a:pPr>
            <a:endParaRPr lang="en-IN" dirty="0"/>
          </a:p>
          <a:p>
            <a:pPr marL="285750" indent="-285750" algn="l">
              <a:buClr>
                <a:schemeClr val="dk1"/>
              </a:buClr>
              <a:buSzPts val="1100"/>
              <a:buFont typeface="Arial" panose="020B0604020202020204" pitchFamily="34" charset="0"/>
              <a:buChar char="•"/>
            </a:pPr>
            <a:r>
              <a:rPr lang="en-IN" dirty="0"/>
              <a:t>Miro Link: </a:t>
            </a:r>
            <a:r>
              <a:rPr lang="en-IN" dirty="0">
                <a:hlinkClick r:id="rId5"/>
              </a:rPr>
              <a:t>https://miro.com/app/board/uXjVNTDfrpo=/?share_link_id=263768480081</a:t>
            </a:r>
            <a:endParaRPr lang="en-IN" dirty="0"/>
          </a:p>
          <a:p>
            <a:pPr marL="285750" indent="-285750" algn="l">
              <a:buClr>
                <a:schemeClr val="dk1"/>
              </a:buClr>
              <a:buSzPts val="1100"/>
              <a:buFont typeface="Arial" panose="020B0604020202020204" pitchFamily="34" charset="0"/>
              <a:buChar char="•"/>
            </a:pPr>
            <a:endParaRPr lang="en-IN" dirty="0"/>
          </a:p>
          <a:p>
            <a:pPr marL="285750" indent="-285750" algn="l">
              <a:buClr>
                <a:schemeClr val="dk1"/>
              </a:buClr>
              <a:buSzPts val="1100"/>
              <a:buFont typeface="Arial" panose="020B0604020202020204" pitchFamily="34" charset="0"/>
              <a:buChar char="•"/>
            </a:pPr>
            <a:r>
              <a:rPr lang="en-IN" dirty="0"/>
              <a:t>Figma Link: </a:t>
            </a:r>
            <a:r>
              <a:rPr lang="en-IN" dirty="0">
                <a:hlinkClick r:id="rId6"/>
              </a:rPr>
              <a:t>https://www.figma.com/file/YhKZ5LF2XnbotgVpVQ4H3q/HCI-Project?type=design&amp;node-id=0%3A1&amp;mode=design&amp;t=XsImr00raZrUR1bO-1</a:t>
            </a:r>
            <a:endParaRPr lang="en-IN" dirty="0"/>
          </a:p>
          <a:p>
            <a:pPr marL="285750" indent="-285750" algn="l">
              <a:buClr>
                <a:schemeClr val="dk1"/>
              </a:buClr>
              <a:buSzPts val="1100"/>
              <a:buFont typeface="Arial" panose="020B0604020202020204" pitchFamily="34" charset="0"/>
              <a:buChar char="•"/>
            </a:pPr>
            <a:endParaRPr lang="en-IN" dirty="0"/>
          </a:p>
          <a:p>
            <a:pPr marL="285750" indent="-285750" algn="l">
              <a:buClr>
                <a:schemeClr val="dk1"/>
              </a:buClr>
              <a:buSzPts val="1100"/>
              <a:buFont typeface="Arial" panose="020B0604020202020204" pitchFamily="34" charset="0"/>
              <a:buChar char="•"/>
            </a:pPr>
            <a:r>
              <a:rPr lang="en-IN" dirty="0"/>
              <a:t>Trello: </a:t>
            </a:r>
            <a:r>
              <a:rPr lang="en-IN" dirty="0">
                <a:hlinkClick r:id="rId7"/>
              </a:rPr>
              <a:t>https://trello.com/invite/b/qM78iMAf/ATTIbc746927ea16d5207e4f71d1fe03ff8b2D52B4EB/hci-design-challenge</a:t>
            </a:r>
            <a:endParaRPr lang="en-IN" dirty="0"/>
          </a:p>
          <a:p>
            <a:pPr marL="285750" indent="-285750" algn="l">
              <a:buClr>
                <a:schemeClr val="dk1"/>
              </a:buClr>
              <a:buSzPts val="1100"/>
              <a:buFont typeface="Arial" panose="020B0604020202020204" pitchFamily="34" charset="0"/>
              <a:buChar char="•"/>
            </a:pPr>
            <a:endParaRPr lang="en-IN" dirty="0"/>
          </a:p>
        </p:txBody>
      </p:sp>
      <p:cxnSp>
        <p:nvCxnSpPr>
          <p:cNvPr id="2" name="Google Shape;740;p41">
            <a:extLst>
              <a:ext uri="{FF2B5EF4-FFF2-40B4-BE49-F238E27FC236}">
                <a16:creationId xmlns:a16="http://schemas.microsoft.com/office/drawing/2014/main" id="{8D1EBAE1-9886-7545-310B-8197442EF3F8}"/>
              </a:ext>
            </a:extLst>
          </p:cNvPr>
          <p:cNvCxnSpPr/>
          <p:nvPr/>
        </p:nvCxnSpPr>
        <p:spPr>
          <a:xfrm>
            <a:off x="2335200" y="963625"/>
            <a:ext cx="4473600" cy="0"/>
          </a:xfrm>
          <a:prstGeom prst="straightConnector1">
            <a:avLst/>
          </a:prstGeom>
          <a:noFill/>
          <a:ln w="19050" cap="flat" cmpd="sng">
            <a:solidFill>
              <a:srgbClr val="376D00"/>
            </a:solidFill>
            <a:prstDash val="solid"/>
            <a:round/>
            <a:headEnd type="none" w="med" len="med"/>
            <a:tailEnd type="none" w="med" len="med"/>
          </a:ln>
        </p:spPr>
      </p:cxnSp>
    </p:spTree>
    <p:extLst>
      <p:ext uri="{BB962C8B-B14F-4D97-AF65-F5344CB8AC3E}">
        <p14:creationId xmlns:p14="http://schemas.microsoft.com/office/powerpoint/2010/main" val="102628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sp>
        <p:nvSpPr>
          <p:cNvPr id="2305" name="Google Shape;2305;p54"/>
          <p:cNvSpPr txBox="1">
            <a:spLocks noGrp="1"/>
          </p:cNvSpPr>
          <p:nvPr>
            <p:ph type="title"/>
          </p:nvPr>
        </p:nvSpPr>
        <p:spPr>
          <a:xfrm>
            <a:off x="979500" y="1285275"/>
            <a:ext cx="7185000" cy="21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a:t>
            </a:r>
            <a:r>
              <a:rPr lang="en" dirty="0">
                <a:solidFill>
                  <a:schemeClr val="dk2"/>
                </a:solidFill>
              </a:rPr>
              <a:t>YOU</a:t>
            </a:r>
            <a:endParaRPr dirty="0">
              <a:solidFill>
                <a:schemeClr val="dk2"/>
              </a:solidFill>
            </a:endParaRPr>
          </a:p>
        </p:txBody>
      </p:sp>
      <p:grpSp>
        <p:nvGrpSpPr>
          <p:cNvPr id="2308" name="Google Shape;2308;p54"/>
          <p:cNvGrpSpPr/>
          <p:nvPr/>
        </p:nvGrpSpPr>
        <p:grpSpPr>
          <a:xfrm rot="-827877">
            <a:off x="4339396" y="277953"/>
            <a:ext cx="465203" cy="839416"/>
            <a:chOff x="3891725" y="1820500"/>
            <a:chExt cx="228575" cy="412463"/>
          </a:xfrm>
        </p:grpSpPr>
        <p:grpSp>
          <p:nvGrpSpPr>
            <p:cNvPr id="2309" name="Google Shape;2309;p54"/>
            <p:cNvGrpSpPr/>
            <p:nvPr/>
          </p:nvGrpSpPr>
          <p:grpSpPr>
            <a:xfrm>
              <a:off x="3891725" y="1820500"/>
              <a:ext cx="228575" cy="412463"/>
              <a:chOff x="3891725" y="1820500"/>
              <a:chExt cx="228575" cy="412463"/>
            </a:xfrm>
          </p:grpSpPr>
          <p:sp>
            <p:nvSpPr>
              <p:cNvPr id="2310" name="Google Shape;2310;p54"/>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1" name="Google Shape;2311;p54"/>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2" name="Google Shape;2312;p54"/>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3" name="Google Shape;2313;p54"/>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4" name="Google Shape;2314;p54"/>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5" name="Google Shape;2315;p54"/>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6" name="Google Shape;2316;p54"/>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7" name="Google Shape;2317;p54"/>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8" name="Google Shape;2318;p54"/>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19" name="Google Shape;2319;p54"/>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0" name="Google Shape;2320;p54"/>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21" name="Google Shape;2321;p54"/>
          <p:cNvGrpSpPr/>
          <p:nvPr/>
        </p:nvGrpSpPr>
        <p:grpSpPr>
          <a:xfrm rot="1016838">
            <a:off x="7604247" y="3711630"/>
            <a:ext cx="773040" cy="1192108"/>
            <a:chOff x="864725" y="114250"/>
            <a:chExt cx="773019" cy="1192075"/>
          </a:xfrm>
        </p:grpSpPr>
        <p:sp>
          <p:nvSpPr>
            <p:cNvPr id="2322" name="Google Shape;2322;p54"/>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3" name="Google Shape;2323;p54"/>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4" name="Google Shape;2324;p54"/>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5" name="Google Shape;2325;p54"/>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6" name="Google Shape;2326;p54"/>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7" name="Google Shape;2327;p54"/>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8" name="Google Shape;2328;p54"/>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9" name="Google Shape;2329;p54"/>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0" name="Google Shape;2330;p54"/>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1" name="Google Shape;2331;p54"/>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2" name="Google Shape;2332;p54"/>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3" name="Google Shape;2333;p54"/>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4" name="Google Shape;2334;p54"/>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5" name="Google Shape;2335;p54"/>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6" name="Google Shape;2336;p54"/>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37" name="Google Shape;2337;p54"/>
          <p:cNvGrpSpPr/>
          <p:nvPr/>
        </p:nvGrpSpPr>
        <p:grpSpPr>
          <a:xfrm rot="1252135">
            <a:off x="380140" y="205930"/>
            <a:ext cx="1342785" cy="1013249"/>
            <a:chOff x="3262265" y="850500"/>
            <a:chExt cx="917242" cy="692139"/>
          </a:xfrm>
        </p:grpSpPr>
        <p:sp>
          <p:nvSpPr>
            <p:cNvPr id="2338" name="Google Shape;2338;p54"/>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9" name="Google Shape;2339;p54"/>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0" name="Google Shape;2340;p54"/>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1" name="Google Shape;2341;p54"/>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2" name="Google Shape;2342;p54"/>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3" name="Google Shape;2343;p54"/>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4" name="Google Shape;2344;p54"/>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5" name="Google Shape;2345;p54"/>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6" name="Google Shape;2346;p54"/>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7" name="Google Shape;2347;p54"/>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8" name="Google Shape;2348;p54"/>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9" name="Google Shape;2349;p54"/>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0" name="Google Shape;2350;p54"/>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1" name="Google Shape;2351;p54"/>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2" name="Google Shape;2352;p54"/>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3" name="Google Shape;2353;p54"/>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4" name="Google Shape;2354;p54"/>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55" name="Google Shape;2355;p54"/>
          <p:cNvGrpSpPr/>
          <p:nvPr/>
        </p:nvGrpSpPr>
        <p:grpSpPr>
          <a:xfrm rot="4362759">
            <a:off x="4423400" y="4350389"/>
            <a:ext cx="297198" cy="596254"/>
            <a:chOff x="9042999" y="5684848"/>
            <a:chExt cx="376455" cy="755266"/>
          </a:xfrm>
        </p:grpSpPr>
        <p:sp>
          <p:nvSpPr>
            <p:cNvPr id="2356" name="Google Shape;2356;p54"/>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7" name="Google Shape;2357;p54"/>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8" name="Google Shape;2358;p54"/>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9" name="Google Shape;2359;p54"/>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0" name="Google Shape;2360;p54"/>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1" name="Google Shape;2361;p54"/>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2" name="Google Shape;2362;p54"/>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3" name="Google Shape;2363;p54"/>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4" name="Google Shape;2364;p54"/>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5" name="Google Shape;2365;p54"/>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6" name="Google Shape;2366;p54"/>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7" name="Google Shape;2367;p54"/>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8" name="Google Shape;2368;p54"/>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54"/>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0" name="Google Shape;2370;p54"/>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71" name="Google Shape;2371;p54"/>
          <p:cNvGrpSpPr/>
          <p:nvPr/>
        </p:nvGrpSpPr>
        <p:grpSpPr>
          <a:xfrm rot="-1194397">
            <a:off x="694544" y="4080677"/>
            <a:ext cx="364899" cy="808863"/>
            <a:chOff x="193568" y="114250"/>
            <a:chExt cx="537852" cy="1192078"/>
          </a:xfrm>
        </p:grpSpPr>
        <p:grpSp>
          <p:nvGrpSpPr>
            <p:cNvPr id="2372" name="Google Shape;2372;p54"/>
            <p:cNvGrpSpPr/>
            <p:nvPr/>
          </p:nvGrpSpPr>
          <p:grpSpPr>
            <a:xfrm>
              <a:off x="197025" y="114250"/>
              <a:ext cx="533468" cy="1191749"/>
              <a:chOff x="3325476" y="437723"/>
              <a:chExt cx="130800" cy="292203"/>
            </a:xfrm>
          </p:grpSpPr>
          <p:sp>
            <p:nvSpPr>
              <p:cNvPr id="2373" name="Google Shape;2373;p54"/>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4" name="Google Shape;2374;p54"/>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75" name="Google Shape;2375;p54"/>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6" name="Google Shape;2376;p54"/>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7" name="Google Shape;2377;p54"/>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8" name="Google Shape;2378;p54"/>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9" name="Google Shape;2379;p54"/>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0" name="Google Shape;2380;p54"/>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1" name="Google Shape;2381;p54"/>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2" name="Google Shape;2382;p54"/>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3" name="Google Shape;2383;p54"/>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4" name="Google Shape;2384;p54"/>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5" name="Google Shape;2385;p54"/>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6" name="Google Shape;2386;p54"/>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7" name="Google Shape;2387;p54"/>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8" name="Google Shape;2388;p54"/>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9" name="Google Shape;2389;p54"/>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0" name="Google Shape;2390;p54"/>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1" name="Google Shape;2391;p54"/>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92" name="Google Shape;2392;p54"/>
            <p:cNvGrpSpPr/>
            <p:nvPr/>
          </p:nvGrpSpPr>
          <p:grpSpPr>
            <a:xfrm>
              <a:off x="356710" y="781625"/>
              <a:ext cx="212185" cy="190467"/>
              <a:chOff x="356710" y="781625"/>
              <a:chExt cx="212185" cy="190467"/>
            </a:xfrm>
          </p:grpSpPr>
          <p:sp>
            <p:nvSpPr>
              <p:cNvPr id="2393" name="Google Shape;2393;p54"/>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4" name="Google Shape;2394;p54"/>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5" name="Google Shape;2395;p54"/>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6" name="Google Shape;2396;p54"/>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7" name="Google Shape;2397;p54"/>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8" name="Google Shape;2398;p54"/>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9" name="Google Shape;2399;p54"/>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0" name="Google Shape;2400;p54"/>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1" name="Google Shape;2401;p54"/>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402" name="Google Shape;2402;p54"/>
          <p:cNvGrpSpPr/>
          <p:nvPr/>
        </p:nvGrpSpPr>
        <p:grpSpPr>
          <a:xfrm rot="-915533">
            <a:off x="8012359" y="209479"/>
            <a:ext cx="448346" cy="833822"/>
            <a:chOff x="155093" y="1497363"/>
            <a:chExt cx="673109" cy="1251832"/>
          </a:xfrm>
        </p:grpSpPr>
        <p:sp>
          <p:nvSpPr>
            <p:cNvPr id="2403" name="Google Shape;2403;p54"/>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4" name="Google Shape;2404;p54"/>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5" name="Google Shape;2405;p54"/>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6" name="Google Shape;2406;p54"/>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7" name="Google Shape;2407;p54"/>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8" name="Google Shape;2408;p54"/>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9" name="Google Shape;2409;p54"/>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0" name="Google Shape;2410;p54"/>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1" name="Google Shape;2411;p5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2" name="Google Shape;2412;p54"/>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3" name="Google Shape;2413;p54"/>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4" name="Google Shape;2414;p54"/>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5" name="Google Shape;2415;p54"/>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6" name="Google Shape;2416;p54"/>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7" name="Google Shape;2417;p54"/>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8" name="Google Shape;2418;p54"/>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9" name="Google Shape;2419;p54"/>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0" name="Google Shape;2420;p54"/>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1" name="Google Shape;2421;p54"/>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2" name="Google Shape;2422;p54"/>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3" name="Google Shape;2423;p5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294272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4"/>
          <p:cNvSpPr txBox="1">
            <a:spLocks noGrp="1"/>
          </p:cNvSpPr>
          <p:nvPr>
            <p:ph type="title"/>
          </p:nvPr>
        </p:nvSpPr>
        <p:spPr>
          <a:xfrm>
            <a:off x="734975" y="465425"/>
            <a:ext cx="36672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PROBLEM </a:t>
            </a:r>
            <a:r>
              <a:rPr lang="en" sz="2000" dirty="0">
                <a:solidFill>
                  <a:schemeClr val="dk2"/>
                </a:solidFill>
              </a:rPr>
              <a:t>STATEMENT CONT.</a:t>
            </a:r>
            <a:endParaRPr sz="2000" dirty="0"/>
          </a:p>
        </p:txBody>
      </p:sp>
      <p:sp>
        <p:nvSpPr>
          <p:cNvPr id="1074" name="Google Shape;1074;p44"/>
          <p:cNvSpPr txBox="1">
            <a:spLocks noGrp="1"/>
          </p:cNvSpPr>
          <p:nvPr>
            <p:ph type="body" idx="1"/>
          </p:nvPr>
        </p:nvSpPr>
        <p:spPr>
          <a:xfrm>
            <a:off x="652550" y="1294588"/>
            <a:ext cx="4249936" cy="26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To empower individuals in mitigating climate change locally, innovative solutions are needed to bridge the gap between global challenges and individual actions.</a:t>
            </a:r>
          </a:p>
        </p:txBody>
      </p:sp>
      <p:grpSp>
        <p:nvGrpSpPr>
          <p:cNvPr id="1075" name="Google Shape;1075;p44"/>
          <p:cNvGrpSpPr/>
          <p:nvPr/>
        </p:nvGrpSpPr>
        <p:grpSpPr>
          <a:xfrm rot="-1038760">
            <a:off x="4959942" y="372280"/>
            <a:ext cx="599184" cy="1854945"/>
            <a:chOff x="3091250" y="2304000"/>
            <a:chExt cx="149163" cy="461775"/>
          </a:xfrm>
        </p:grpSpPr>
        <p:grpSp>
          <p:nvGrpSpPr>
            <p:cNvPr id="1076" name="Google Shape;1076;p44"/>
            <p:cNvGrpSpPr/>
            <p:nvPr/>
          </p:nvGrpSpPr>
          <p:grpSpPr>
            <a:xfrm>
              <a:off x="3091250" y="2515500"/>
              <a:ext cx="133925" cy="250275"/>
              <a:chOff x="3091250" y="2515500"/>
              <a:chExt cx="133925" cy="250275"/>
            </a:xfrm>
          </p:grpSpPr>
          <p:sp>
            <p:nvSpPr>
              <p:cNvPr id="1077" name="Google Shape;1077;p44"/>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44"/>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44"/>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4"/>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4"/>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44"/>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44"/>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4"/>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4"/>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4"/>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44"/>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4"/>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4"/>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4"/>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44"/>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44"/>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4"/>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44"/>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44"/>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4"/>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44"/>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44"/>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4"/>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44"/>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1" name="Google Shape;1101;p44"/>
            <p:cNvGrpSpPr/>
            <p:nvPr/>
          </p:nvGrpSpPr>
          <p:grpSpPr>
            <a:xfrm>
              <a:off x="3146663" y="2304000"/>
              <a:ext cx="93750" cy="96550"/>
              <a:chOff x="3146663" y="2304000"/>
              <a:chExt cx="93750" cy="96550"/>
            </a:xfrm>
          </p:grpSpPr>
          <p:sp>
            <p:nvSpPr>
              <p:cNvPr id="1102" name="Google Shape;1102;p44"/>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44"/>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44"/>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105" name="Google Shape;1105;p44"/>
          <p:cNvGrpSpPr/>
          <p:nvPr/>
        </p:nvGrpSpPr>
        <p:grpSpPr>
          <a:xfrm rot="-991940">
            <a:off x="7770686" y="3382446"/>
            <a:ext cx="949494" cy="1173801"/>
            <a:chOff x="4242245" y="4670305"/>
            <a:chExt cx="461302" cy="570306"/>
          </a:xfrm>
        </p:grpSpPr>
        <p:sp>
          <p:nvSpPr>
            <p:cNvPr id="1106" name="Google Shape;1106;p44"/>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4"/>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44"/>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44"/>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4"/>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44"/>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44"/>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4"/>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4" name="Google Shape;1114;p44"/>
          <p:cNvGrpSpPr/>
          <p:nvPr/>
        </p:nvGrpSpPr>
        <p:grpSpPr>
          <a:xfrm rot="1318081">
            <a:off x="7825960" y="423948"/>
            <a:ext cx="740848" cy="1036736"/>
            <a:chOff x="7877949" y="4508284"/>
            <a:chExt cx="560451" cy="784290"/>
          </a:xfrm>
        </p:grpSpPr>
        <p:sp>
          <p:nvSpPr>
            <p:cNvPr id="1115" name="Google Shape;1115;p44"/>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44"/>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44"/>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4"/>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44"/>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44"/>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4"/>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4"/>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4"/>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4"/>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44"/>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44"/>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4"/>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44"/>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1129;p44"/>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4"/>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1" name="Google Shape;1131;p44"/>
          <p:cNvGrpSpPr/>
          <p:nvPr/>
        </p:nvGrpSpPr>
        <p:grpSpPr>
          <a:xfrm rot="-821476">
            <a:off x="6122774" y="1368941"/>
            <a:ext cx="1786871" cy="1822622"/>
            <a:chOff x="6398012" y="6798614"/>
            <a:chExt cx="846546" cy="863484"/>
          </a:xfrm>
        </p:grpSpPr>
        <p:sp>
          <p:nvSpPr>
            <p:cNvPr id="1132" name="Google Shape;1132;p44"/>
            <p:cNvSpPr/>
            <p:nvPr/>
          </p:nvSpPr>
          <p:spPr>
            <a:xfrm>
              <a:off x="6398346" y="6799020"/>
              <a:ext cx="845699" cy="863078"/>
            </a:xfrm>
            <a:custGeom>
              <a:avLst/>
              <a:gdLst/>
              <a:ahLst/>
              <a:cxnLst/>
              <a:rect l="l" t="t" r="r" b="b"/>
              <a:pathLst>
                <a:path w="14598" h="14898" extrusionOk="0">
                  <a:moveTo>
                    <a:pt x="9941" y="7434"/>
                  </a:moveTo>
                  <a:cubicBezTo>
                    <a:pt x="9981" y="7464"/>
                    <a:pt x="10024" y="7489"/>
                    <a:pt x="10076" y="7507"/>
                  </a:cubicBezTo>
                  <a:lnTo>
                    <a:pt x="10021" y="8874"/>
                  </a:lnTo>
                  <a:cubicBezTo>
                    <a:pt x="9800" y="8721"/>
                    <a:pt x="9569" y="8564"/>
                    <a:pt x="9342" y="8407"/>
                  </a:cubicBezTo>
                  <a:cubicBezTo>
                    <a:pt x="9222" y="8324"/>
                    <a:pt x="9102" y="8238"/>
                    <a:pt x="8989" y="8152"/>
                  </a:cubicBezTo>
                  <a:cubicBezTo>
                    <a:pt x="9023" y="8134"/>
                    <a:pt x="9056" y="8119"/>
                    <a:pt x="9087" y="8100"/>
                  </a:cubicBezTo>
                  <a:cubicBezTo>
                    <a:pt x="9213" y="8026"/>
                    <a:pt x="9333" y="7950"/>
                    <a:pt x="9440" y="7870"/>
                  </a:cubicBezTo>
                  <a:cubicBezTo>
                    <a:pt x="9548" y="7787"/>
                    <a:pt x="9649" y="7707"/>
                    <a:pt x="9738" y="7627"/>
                  </a:cubicBezTo>
                  <a:cubicBezTo>
                    <a:pt x="9815" y="7563"/>
                    <a:pt x="9880" y="7495"/>
                    <a:pt x="9941" y="7434"/>
                  </a:cubicBezTo>
                  <a:close/>
                  <a:moveTo>
                    <a:pt x="6565" y="7624"/>
                  </a:moveTo>
                  <a:cubicBezTo>
                    <a:pt x="6651" y="7710"/>
                    <a:pt x="6750" y="7802"/>
                    <a:pt x="6857" y="7894"/>
                  </a:cubicBezTo>
                  <a:cubicBezTo>
                    <a:pt x="6983" y="8008"/>
                    <a:pt x="7121" y="8122"/>
                    <a:pt x="7275" y="8232"/>
                  </a:cubicBezTo>
                  <a:cubicBezTo>
                    <a:pt x="7330" y="8272"/>
                    <a:pt x="7382" y="8315"/>
                    <a:pt x="7441" y="8352"/>
                  </a:cubicBezTo>
                  <a:cubicBezTo>
                    <a:pt x="7361" y="8401"/>
                    <a:pt x="7284" y="8457"/>
                    <a:pt x="7210" y="8506"/>
                  </a:cubicBezTo>
                  <a:cubicBezTo>
                    <a:pt x="6968" y="8675"/>
                    <a:pt x="6750" y="8837"/>
                    <a:pt x="6559" y="8976"/>
                  </a:cubicBezTo>
                  <a:cubicBezTo>
                    <a:pt x="6513" y="9009"/>
                    <a:pt x="6467" y="9040"/>
                    <a:pt x="6424" y="9074"/>
                  </a:cubicBezTo>
                  <a:lnTo>
                    <a:pt x="6375" y="7725"/>
                  </a:lnTo>
                  <a:cubicBezTo>
                    <a:pt x="6442" y="7701"/>
                    <a:pt x="6507" y="7664"/>
                    <a:pt x="6565" y="7624"/>
                  </a:cubicBezTo>
                  <a:close/>
                  <a:moveTo>
                    <a:pt x="6061" y="0"/>
                  </a:moveTo>
                  <a:cubicBezTo>
                    <a:pt x="6061" y="0"/>
                    <a:pt x="6000" y="439"/>
                    <a:pt x="5929" y="1097"/>
                  </a:cubicBezTo>
                  <a:cubicBezTo>
                    <a:pt x="5893" y="1425"/>
                    <a:pt x="5853" y="1806"/>
                    <a:pt x="5813" y="2218"/>
                  </a:cubicBezTo>
                  <a:cubicBezTo>
                    <a:pt x="5770" y="2626"/>
                    <a:pt x="5739" y="3066"/>
                    <a:pt x="5705" y="3502"/>
                  </a:cubicBezTo>
                  <a:cubicBezTo>
                    <a:pt x="5687" y="3723"/>
                    <a:pt x="5662" y="3941"/>
                    <a:pt x="5638" y="4156"/>
                  </a:cubicBezTo>
                  <a:cubicBezTo>
                    <a:pt x="5610" y="4371"/>
                    <a:pt x="5585" y="4583"/>
                    <a:pt x="5582" y="4789"/>
                  </a:cubicBezTo>
                  <a:cubicBezTo>
                    <a:pt x="5579" y="4992"/>
                    <a:pt x="5595" y="5191"/>
                    <a:pt x="5616" y="5379"/>
                  </a:cubicBezTo>
                  <a:cubicBezTo>
                    <a:pt x="5641" y="5569"/>
                    <a:pt x="5668" y="5744"/>
                    <a:pt x="5702" y="5910"/>
                  </a:cubicBezTo>
                  <a:cubicBezTo>
                    <a:pt x="5730" y="6048"/>
                    <a:pt x="5760" y="6180"/>
                    <a:pt x="5791" y="6297"/>
                  </a:cubicBezTo>
                  <a:cubicBezTo>
                    <a:pt x="5518" y="6417"/>
                    <a:pt x="5330" y="6690"/>
                    <a:pt x="5330" y="7010"/>
                  </a:cubicBezTo>
                  <a:cubicBezTo>
                    <a:pt x="5330" y="7040"/>
                    <a:pt x="5330" y="7065"/>
                    <a:pt x="5333" y="7093"/>
                  </a:cubicBezTo>
                  <a:cubicBezTo>
                    <a:pt x="5214" y="7123"/>
                    <a:pt x="5088" y="7163"/>
                    <a:pt x="4953" y="7209"/>
                  </a:cubicBezTo>
                  <a:cubicBezTo>
                    <a:pt x="4796" y="7262"/>
                    <a:pt x="4627" y="7323"/>
                    <a:pt x="4449" y="7400"/>
                  </a:cubicBezTo>
                  <a:cubicBezTo>
                    <a:pt x="4274" y="7474"/>
                    <a:pt x="4096" y="7563"/>
                    <a:pt x="3920" y="7664"/>
                  </a:cubicBezTo>
                  <a:cubicBezTo>
                    <a:pt x="3742" y="7768"/>
                    <a:pt x="3570" y="7894"/>
                    <a:pt x="3398" y="8026"/>
                  </a:cubicBezTo>
                  <a:cubicBezTo>
                    <a:pt x="3226" y="8155"/>
                    <a:pt x="3048" y="8288"/>
                    <a:pt x="2864" y="8410"/>
                  </a:cubicBezTo>
                  <a:cubicBezTo>
                    <a:pt x="2498" y="8659"/>
                    <a:pt x="2136" y="8902"/>
                    <a:pt x="1801" y="9142"/>
                  </a:cubicBezTo>
                  <a:cubicBezTo>
                    <a:pt x="1463" y="9381"/>
                    <a:pt x="1153" y="9608"/>
                    <a:pt x="883" y="9799"/>
                  </a:cubicBezTo>
                  <a:cubicBezTo>
                    <a:pt x="348" y="10189"/>
                    <a:pt x="1" y="10459"/>
                    <a:pt x="1" y="10459"/>
                  </a:cubicBezTo>
                  <a:lnTo>
                    <a:pt x="16" y="10487"/>
                  </a:lnTo>
                  <a:lnTo>
                    <a:pt x="56" y="10561"/>
                  </a:lnTo>
                  <a:cubicBezTo>
                    <a:pt x="56" y="10561"/>
                    <a:pt x="468" y="10392"/>
                    <a:pt x="1070" y="10124"/>
                  </a:cubicBezTo>
                  <a:cubicBezTo>
                    <a:pt x="1374" y="9992"/>
                    <a:pt x="1724" y="9833"/>
                    <a:pt x="2099" y="9661"/>
                  </a:cubicBezTo>
                  <a:cubicBezTo>
                    <a:pt x="2477" y="9492"/>
                    <a:pt x="2870" y="9301"/>
                    <a:pt x="3266" y="9108"/>
                  </a:cubicBezTo>
                  <a:cubicBezTo>
                    <a:pt x="3466" y="9013"/>
                    <a:pt x="3666" y="8923"/>
                    <a:pt x="3865" y="8840"/>
                  </a:cubicBezTo>
                  <a:cubicBezTo>
                    <a:pt x="4065" y="8754"/>
                    <a:pt x="4261" y="8665"/>
                    <a:pt x="4443" y="8567"/>
                  </a:cubicBezTo>
                  <a:cubicBezTo>
                    <a:pt x="4624" y="8466"/>
                    <a:pt x="4787" y="8355"/>
                    <a:pt x="4937" y="8241"/>
                  </a:cubicBezTo>
                  <a:cubicBezTo>
                    <a:pt x="5091" y="8128"/>
                    <a:pt x="5229" y="8014"/>
                    <a:pt x="5355" y="7904"/>
                  </a:cubicBezTo>
                  <a:cubicBezTo>
                    <a:pt x="5462" y="7811"/>
                    <a:pt x="5561" y="7719"/>
                    <a:pt x="5644" y="7633"/>
                  </a:cubicBezTo>
                  <a:cubicBezTo>
                    <a:pt x="5702" y="7676"/>
                    <a:pt x="5764" y="7710"/>
                    <a:pt x="5831" y="7738"/>
                  </a:cubicBezTo>
                  <a:lnTo>
                    <a:pt x="5585" y="14299"/>
                  </a:lnTo>
                  <a:lnTo>
                    <a:pt x="5008" y="14299"/>
                  </a:lnTo>
                  <a:lnTo>
                    <a:pt x="5008" y="14898"/>
                  </a:lnTo>
                  <a:lnTo>
                    <a:pt x="7207" y="14898"/>
                  </a:lnTo>
                  <a:lnTo>
                    <a:pt x="7207" y="14299"/>
                  </a:lnTo>
                  <a:lnTo>
                    <a:pt x="6624" y="14299"/>
                  </a:lnTo>
                  <a:lnTo>
                    <a:pt x="6439" y="9332"/>
                  </a:lnTo>
                  <a:cubicBezTo>
                    <a:pt x="6519" y="9295"/>
                    <a:pt x="6605" y="9258"/>
                    <a:pt x="6697" y="9218"/>
                  </a:cubicBezTo>
                  <a:cubicBezTo>
                    <a:pt x="6912" y="9123"/>
                    <a:pt x="7161" y="9013"/>
                    <a:pt x="7425" y="8890"/>
                  </a:cubicBezTo>
                  <a:cubicBezTo>
                    <a:pt x="7588" y="8816"/>
                    <a:pt x="7757" y="8736"/>
                    <a:pt x="7929" y="8656"/>
                  </a:cubicBezTo>
                  <a:cubicBezTo>
                    <a:pt x="8064" y="8721"/>
                    <a:pt x="8206" y="8782"/>
                    <a:pt x="8347" y="8844"/>
                  </a:cubicBezTo>
                  <a:cubicBezTo>
                    <a:pt x="8546" y="8926"/>
                    <a:pt x="8749" y="9016"/>
                    <a:pt x="8946" y="9111"/>
                  </a:cubicBezTo>
                  <a:cubicBezTo>
                    <a:pt x="9302" y="9280"/>
                    <a:pt x="9655" y="9455"/>
                    <a:pt x="9999" y="9611"/>
                  </a:cubicBezTo>
                  <a:lnTo>
                    <a:pt x="9901" y="12189"/>
                  </a:lnTo>
                  <a:lnTo>
                    <a:pt x="9486" y="12189"/>
                  </a:lnTo>
                  <a:lnTo>
                    <a:pt x="9486" y="12613"/>
                  </a:lnTo>
                  <a:lnTo>
                    <a:pt x="11050" y="12613"/>
                  </a:lnTo>
                  <a:lnTo>
                    <a:pt x="11050" y="12189"/>
                  </a:lnTo>
                  <a:lnTo>
                    <a:pt x="10635" y="12189"/>
                  </a:lnTo>
                  <a:lnTo>
                    <a:pt x="10546" y="9863"/>
                  </a:lnTo>
                  <a:lnTo>
                    <a:pt x="10546" y="9863"/>
                  </a:lnTo>
                  <a:cubicBezTo>
                    <a:pt x="10758" y="9962"/>
                    <a:pt x="10955" y="10048"/>
                    <a:pt x="11136" y="10124"/>
                  </a:cubicBezTo>
                  <a:cubicBezTo>
                    <a:pt x="11738" y="10392"/>
                    <a:pt x="12150" y="10561"/>
                    <a:pt x="12150" y="10561"/>
                  </a:cubicBezTo>
                  <a:lnTo>
                    <a:pt x="12199" y="10475"/>
                  </a:lnTo>
                  <a:cubicBezTo>
                    <a:pt x="12199" y="10475"/>
                    <a:pt x="11849" y="10207"/>
                    <a:pt x="11314" y="9814"/>
                  </a:cubicBezTo>
                  <a:cubicBezTo>
                    <a:pt x="11081" y="9645"/>
                    <a:pt x="10813" y="9449"/>
                    <a:pt x="10525" y="9243"/>
                  </a:cubicBezTo>
                  <a:lnTo>
                    <a:pt x="10460" y="7520"/>
                  </a:lnTo>
                  <a:cubicBezTo>
                    <a:pt x="10509" y="7498"/>
                    <a:pt x="10555" y="7477"/>
                    <a:pt x="10592" y="7446"/>
                  </a:cubicBezTo>
                  <a:cubicBezTo>
                    <a:pt x="10654" y="7507"/>
                    <a:pt x="10724" y="7572"/>
                    <a:pt x="10801" y="7643"/>
                  </a:cubicBezTo>
                  <a:cubicBezTo>
                    <a:pt x="10890" y="7722"/>
                    <a:pt x="10988" y="7802"/>
                    <a:pt x="11096" y="7885"/>
                  </a:cubicBezTo>
                  <a:cubicBezTo>
                    <a:pt x="11204" y="7965"/>
                    <a:pt x="11323" y="8045"/>
                    <a:pt x="11449" y="8116"/>
                  </a:cubicBezTo>
                  <a:cubicBezTo>
                    <a:pt x="11575" y="8186"/>
                    <a:pt x="11713" y="8248"/>
                    <a:pt x="11858" y="8306"/>
                  </a:cubicBezTo>
                  <a:cubicBezTo>
                    <a:pt x="11999" y="8367"/>
                    <a:pt x="12140" y="8429"/>
                    <a:pt x="12282" y="8500"/>
                  </a:cubicBezTo>
                  <a:cubicBezTo>
                    <a:pt x="12567" y="8632"/>
                    <a:pt x="12844" y="8770"/>
                    <a:pt x="13111" y="8890"/>
                  </a:cubicBezTo>
                  <a:cubicBezTo>
                    <a:pt x="13378" y="9013"/>
                    <a:pt x="13630" y="9123"/>
                    <a:pt x="13842" y="9221"/>
                  </a:cubicBezTo>
                  <a:cubicBezTo>
                    <a:pt x="14272" y="9409"/>
                    <a:pt x="14564" y="9529"/>
                    <a:pt x="14564" y="9529"/>
                  </a:cubicBezTo>
                  <a:lnTo>
                    <a:pt x="14598" y="9467"/>
                  </a:lnTo>
                  <a:cubicBezTo>
                    <a:pt x="14598" y="9467"/>
                    <a:pt x="14349" y="9274"/>
                    <a:pt x="13968" y="8997"/>
                  </a:cubicBezTo>
                  <a:cubicBezTo>
                    <a:pt x="13787" y="8844"/>
                    <a:pt x="13566" y="8681"/>
                    <a:pt x="13326" y="8515"/>
                  </a:cubicBezTo>
                  <a:cubicBezTo>
                    <a:pt x="13090" y="8340"/>
                    <a:pt x="12828" y="8168"/>
                    <a:pt x="12570" y="7990"/>
                  </a:cubicBezTo>
                  <a:cubicBezTo>
                    <a:pt x="12438" y="7904"/>
                    <a:pt x="12319" y="7811"/>
                    <a:pt x="12190" y="7719"/>
                  </a:cubicBezTo>
                  <a:cubicBezTo>
                    <a:pt x="12067" y="7627"/>
                    <a:pt x="11944" y="7535"/>
                    <a:pt x="11818" y="7461"/>
                  </a:cubicBezTo>
                  <a:cubicBezTo>
                    <a:pt x="11692" y="7388"/>
                    <a:pt x="11563" y="7323"/>
                    <a:pt x="11440" y="7274"/>
                  </a:cubicBezTo>
                  <a:cubicBezTo>
                    <a:pt x="11317" y="7219"/>
                    <a:pt x="11200" y="7173"/>
                    <a:pt x="11084" y="7136"/>
                  </a:cubicBezTo>
                  <a:cubicBezTo>
                    <a:pt x="10988" y="7102"/>
                    <a:pt x="10896" y="7074"/>
                    <a:pt x="10813" y="7053"/>
                  </a:cubicBezTo>
                  <a:cubicBezTo>
                    <a:pt x="10816" y="7034"/>
                    <a:pt x="10816" y="7016"/>
                    <a:pt x="10816" y="6991"/>
                  </a:cubicBezTo>
                  <a:cubicBezTo>
                    <a:pt x="10816" y="6767"/>
                    <a:pt x="10678" y="6570"/>
                    <a:pt x="10482" y="6484"/>
                  </a:cubicBezTo>
                  <a:cubicBezTo>
                    <a:pt x="10503" y="6405"/>
                    <a:pt x="10528" y="6312"/>
                    <a:pt x="10546" y="6217"/>
                  </a:cubicBezTo>
                  <a:cubicBezTo>
                    <a:pt x="10571" y="6101"/>
                    <a:pt x="10592" y="5975"/>
                    <a:pt x="10608" y="5839"/>
                  </a:cubicBezTo>
                  <a:cubicBezTo>
                    <a:pt x="10626" y="5707"/>
                    <a:pt x="10635" y="5563"/>
                    <a:pt x="10635" y="5419"/>
                  </a:cubicBezTo>
                  <a:cubicBezTo>
                    <a:pt x="10632" y="5271"/>
                    <a:pt x="10617" y="5124"/>
                    <a:pt x="10601" y="4970"/>
                  </a:cubicBezTo>
                  <a:cubicBezTo>
                    <a:pt x="10580" y="4817"/>
                    <a:pt x="10565" y="4663"/>
                    <a:pt x="10555" y="4503"/>
                  </a:cubicBezTo>
                  <a:cubicBezTo>
                    <a:pt x="10531" y="4193"/>
                    <a:pt x="10509" y="3883"/>
                    <a:pt x="10482" y="3591"/>
                  </a:cubicBezTo>
                  <a:cubicBezTo>
                    <a:pt x="10454" y="3299"/>
                    <a:pt x="10426" y="3026"/>
                    <a:pt x="10405" y="2792"/>
                  </a:cubicBezTo>
                  <a:cubicBezTo>
                    <a:pt x="10356" y="2322"/>
                    <a:pt x="10313" y="2012"/>
                    <a:pt x="10313" y="2012"/>
                  </a:cubicBezTo>
                  <a:lnTo>
                    <a:pt x="10239" y="2012"/>
                  </a:lnTo>
                  <a:cubicBezTo>
                    <a:pt x="10239" y="2012"/>
                    <a:pt x="10196" y="2322"/>
                    <a:pt x="10144" y="2792"/>
                  </a:cubicBezTo>
                  <a:cubicBezTo>
                    <a:pt x="10116" y="3026"/>
                    <a:pt x="10088" y="3299"/>
                    <a:pt x="10064" y="3591"/>
                  </a:cubicBezTo>
                  <a:cubicBezTo>
                    <a:pt x="10033" y="3883"/>
                    <a:pt x="10009" y="4193"/>
                    <a:pt x="9987" y="4503"/>
                  </a:cubicBezTo>
                  <a:cubicBezTo>
                    <a:pt x="9975" y="4663"/>
                    <a:pt x="9956" y="4817"/>
                    <a:pt x="9935" y="4970"/>
                  </a:cubicBezTo>
                  <a:cubicBezTo>
                    <a:pt x="9916" y="5124"/>
                    <a:pt x="9901" y="5271"/>
                    <a:pt x="9898" y="5419"/>
                  </a:cubicBezTo>
                  <a:cubicBezTo>
                    <a:pt x="9898" y="5563"/>
                    <a:pt x="9904" y="5707"/>
                    <a:pt x="9920" y="5839"/>
                  </a:cubicBezTo>
                  <a:cubicBezTo>
                    <a:pt x="9935" y="5975"/>
                    <a:pt x="9956" y="6101"/>
                    <a:pt x="9978" y="6217"/>
                  </a:cubicBezTo>
                  <a:cubicBezTo>
                    <a:pt x="9996" y="6316"/>
                    <a:pt x="10021" y="6408"/>
                    <a:pt x="10042" y="6494"/>
                  </a:cubicBezTo>
                  <a:cubicBezTo>
                    <a:pt x="9852" y="6577"/>
                    <a:pt x="9717" y="6773"/>
                    <a:pt x="9717" y="6997"/>
                  </a:cubicBezTo>
                  <a:cubicBezTo>
                    <a:pt x="9717" y="7016"/>
                    <a:pt x="9717" y="7037"/>
                    <a:pt x="9720" y="7059"/>
                  </a:cubicBezTo>
                  <a:cubicBezTo>
                    <a:pt x="9637" y="7080"/>
                    <a:pt x="9548" y="7108"/>
                    <a:pt x="9453" y="7139"/>
                  </a:cubicBezTo>
                  <a:cubicBezTo>
                    <a:pt x="9336" y="7179"/>
                    <a:pt x="9219" y="7222"/>
                    <a:pt x="9096" y="7274"/>
                  </a:cubicBezTo>
                  <a:cubicBezTo>
                    <a:pt x="8973" y="7326"/>
                    <a:pt x="8841" y="7388"/>
                    <a:pt x="8719" y="7461"/>
                  </a:cubicBezTo>
                  <a:cubicBezTo>
                    <a:pt x="8599" y="7535"/>
                    <a:pt x="8482" y="7618"/>
                    <a:pt x="8362" y="7707"/>
                  </a:cubicBezTo>
                  <a:cubicBezTo>
                    <a:pt x="8338" y="7692"/>
                    <a:pt x="8316" y="7676"/>
                    <a:pt x="8288" y="7661"/>
                  </a:cubicBezTo>
                  <a:cubicBezTo>
                    <a:pt x="8113" y="7557"/>
                    <a:pt x="7932" y="7467"/>
                    <a:pt x="7760" y="7397"/>
                  </a:cubicBezTo>
                  <a:cubicBezTo>
                    <a:pt x="7585" y="7320"/>
                    <a:pt x="7416" y="7259"/>
                    <a:pt x="7256" y="7203"/>
                  </a:cubicBezTo>
                  <a:cubicBezTo>
                    <a:pt x="7121" y="7157"/>
                    <a:pt x="6992" y="7120"/>
                    <a:pt x="6872" y="7090"/>
                  </a:cubicBezTo>
                  <a:cubicBezTo>
                    <a:pt x="6875" y="7062"/>
                    <a:pt x="6875" y="7031"/>
                    <a:pt x="6875" y="7004"/>
                  </a:cubicBezTo>
                  <a:cubicBezTo>
                    <a:pt x="6875" y="6684"/>
                    <a:pt x="6679" y="6411"/>
                    <a:pt x="6402" y="6291"/>
                  </a:cubicBezTo>
                  <a:cubicBezTo>
                    <a:pt x="6433" y="6174"/>
                    <a:pt x="6464" y="6048"/>
                    <a:pt x="6495" y="5910"/>
                  </a:cubicBezTo>
                  <a:cubicBezTo>
                    <a:pt x="6531" y="5744"/>
                    <a:pt x="6556" y="5569"/>
                    <a:pt x="6581" y="5379"/>
                  </a:cubicBezTo>
                  <a:cubicBezTo>
                    <a:pt x="6602" y="5191"/>
                    <a:pt x="6621" y="4992"/>
                    <a:pt x="6621" y="4789"/>
                  </a:cubicBezTo>
                  <a:cubicBezTo>
                    <a:pt x="6614" y="4586"/>
                    <a:pt x="6596" y="4371"/>
                    <a:pt x="6568" y="4156"/>
                  </a:cubicBezTo>
                  <a:cubicBezTo>
                    <a:pt x="6544" y="3941"/>
                    <a:pt x="6519" y="3723"/>
                    <a:pt x="6504" y="3502"/>
                  </a:cubicBezTo>
                  <a:cubicBezTo>
                    <a:pt x="6470" y="3066"/>
                    <a:pt x="6442" y="2626"/>
                    <a:pt x="6399" y="2218"/>
                  </a:cubicBezTo>
                  <a:cubicBezTo>
                    <a:pt x="6366" y="1806"/>
                    <a:pt x="6323" y="1422"/>
                    <a:pt x="6289" y="1097"/>
                  </a:cubicBezTo>
                  <a:cubicBezTo>
                    <a:pt x="6218" y="439"/>
                    <a:pt x="6163" y="0"/>
                    <a:pt x="6163"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4"/>
            <p:cNvSpPr/>
            <p:nvPr/>
          </p:nvSpPr>
          <p:spPr>
            <a:xfrm>
              <a:off x="6971176" y="7191729"/>
              <a:ext cx="43623" cy="324828"/>
            </a:xfrm>
            <a:custGeom>
              <a:avLst/>
              <a:gdLst/>
              <a:ahLst/>
              <a:cxnLst/>
              <a:rect l="l" t="t" r="r" b="b"/>
              <a:pathLst>
                <a:path w="753" h="5607" extrusionOk="0">
                  <a:moveTo>
                    <a:pt x="212" y="0"/>
                  </a:moveTo>
                  <a:lnTo>
                    <a:pt x="0" y="5606"/>
                  </a:lnTo>
                  <a:lnTo>
                    <a:pt x="753" y="5606"/>
                  </a:ln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44"/>
            <p:cNvSpPr/>
            <p:nvPr/>
          </p:nvSpPr>
          <p:spPr>
            <a:xfrm>
              <a:off x="6992726" y="7202040"/>
              <a:ext cx="251833" cy="147786"/>
            </a:xfrm>
            <a:custGeom>
              <a:avLst/>
              <a:gdLst/>
              <a:ahLst/>
              <a:cxnLst/>
              <a:rect l="l" t="t" r="r" b="b"/>
              <a:pathLst>
                <a:path w="4347" h="2551" extrusionOk="0">
                  <a:moveTo>
                    <a:pt x="28" y="1"/>
                  </a:moveTo>
                  <a:lnTo>
                    <a:pt x="0" y="59"/>
                  </a:lnTo>
                  <a:cubicBezTo>
                    <a:pt x="0" y="59"/>
                    <a:pt x="46" y="136"/>
                    <a:pt x="138" y="246"/>
                  </a:cubicBezTo>
                  <a:cubicBezTo>
                    <a:pt x="184" y="302"/>
                    <a:pt x="243" y="369"/>
                    <a:pt x="313" y="440"/>
                  </a:cubicBezTo>
                  <a:cubicBezTo>
                    <a:pt x="381" y="510"/>
                    <a:pt x="461" y="587"/>
                    <a:pt x="550" y="664"/>
                  </a:cubicBezTo>
                  <a:cubicBezTo>
                    <a:pt x="639" y="747"/>
                    <a:pt x="737" y="827"/>
                    <a:pt x="845" y="907"/>
                  </a:cubicBezTo>
                  <a:cubicBezTo>
                    <a:pt x="952" y="990"/>
                    <a:pt x="1072" y="1066"/>
                    <a:pt x="1198" y="1137"/>
                  </a:cubicBezTo>
                  <a:cubicBezTo>
                    <a:pt x="1327" y="1208"/>
                    <a:pt x="1465" y="1269"/>
                    <a:pt x="1607" y="1331"/>
                  </a:cubicBezTo>
                  <a:cubicBezTo>
                    <a:pt x="1748" y="1392"/>
                    <a:pt x="1889" y="1453"/>
                    <a:pt x="2034" y="1521"/>
                  </a:cubicBezTo>
                  <a:cubicBezTo>
                    <a:pt x="2313" y="1656"/>
                    <a:pt x="2593" y="1794"/>
                    <a:pt x="2863" y="1914"/>
                  </a:cubicBezTo>
                  <a:cubicBezTo>
                    <a:pt x="3127" y="2037"/>
                    <a:pt x="3376" y="2148"/>
                    <a:pt x="3591" y="2243"/>
                  </a:cubicBezTo>
                  <a:cubicBezTo>
                    <a:pt x="4021" y="2430"/>
                    <a:pt x="4313" y="2550"/>
                    <a:pt x="4313" y="2550"/>
                  </a:cubicBezTo>
                  <a:lnTo>
                    <a:pt x="4347" y="2489"/>
                  </a:lnTo>
                  <a:cubicBezTo>
                    <a:pt x="4347" y="2489"/>
                    <a:pt x="4098" y="2298"/>
                    <a:pt x="3717" y="2022"/>
                  </a:cubicBezTo>
                  <a:cubicBezTo>
                    <a:pt x="3530" y="1883"/>
                    <a:pt x="3308" y="1721"/>
                    <a:pt x="3069" y="1552"/>
                  </a:cubicBezTo>
                  <a:cubicBezTo>
                    <a:pt x="2832" y="1380"/>
                    <a:pt x="2571" y="1208"/>
                    <a:pt x="2313" y="1030"/>
                  </a:cubicBezTo>
                  <a:cubicBezTo>
                    <a:pt x="2181" y="940"/>
                    <a:pt x="2055" y="848"/>
                    <a:pt x="1932" y="756"/>
                  </a:cubicBezTo>
                  <a:cubicBezTo>
                    <a:pt x="1806" y="664"/>
                    <a:pt x="1686" y="572"/>
                    <a:pt x="1561" y="501"/>
                  </a:cubicBezTo>
                  <a:cubicBezTo>
                    <a:pt x="1435" y="427"/>
                    <a:pt x="1306" y="366"/>
                    <a:pt x="1183" y="311"/>
                  </a:cubicBezTo>
                  <a:cubicBezTo>
                    <a:pt x="1060" y="259"/>
                    <a:pt x="937" y="212"/>
                    <a:pt x="826" y="173"/>
                  </a:cubicBezTo>
                  <a:cubicBezTo>
                    <a:pt x="716" y="136"/>
                    <a:pt x="608" y="105"/>
                    <a:pt x="513" y="80"/>
                  </a:cubicBezTo>
                  <a:cubicBezTo>
                    <a:pt x="415" y="56"/>
                    <a:pt x="332" y="40"/>
                    <a:pt x="258" y="28"/>
                  </a:cubicBezTo>
                  <a:cubicBezTo>
                    <a:pt x="117" y="7"/>
                    <a:pt x="28" y="1"/>
                    <a:pt x="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44"/>
            <p:cNvSpPr/>
            <p:nvPr/>
          </p:nvSpPr>
          <p:spPr>
            <a:xfrm>
              <a:off x="6742351" y="7202388"/>
              <a:ext cx="251833" cy="147786"/>
            </a:xfrm>
            <a:custGeom>
              <a:avLst/>
              <a:gdLst/>
              <a:ahLst/>
              <a:cxnLst/>
              <a:rect l="l" t="t" r="r" b="b"/>
              <a:pathLst>
                <a:path w="4347" h="2551" extrusionOk="0">
                  <a:moveTo>
                    <a:pt x="4319" y="1"/>
                  </a:moveTo>
                  <a:cubicBezTo>
                    <a:pt x="4319" y="1"/>
                    <a:pt x="4230" y="4"/>
                    <a:pt x="4089" y="25"/>
                  </a:cubicBezTo>
                  <a:cubicBezTo>
                    <a:pt x="4015" y="38"/>
                    <a:pt x="3932" y="53"/>
                    <a:pt x="3837" y="81"/>
                  </a:cubicBezTo>
                  <a:cubicBezTo>
                    <a:pt x="3738" y="102"/>
                    <a:pt x="3631" y="133"/>
                    <a:pt x="3520" y="173"/>
                  </a:cubicBezTo>
                  <a:cubicBezTo>
                    <a:pt x="3407" y="210"/>
                    <a:pt x="3287" y="256"/>
                    <a:pt x="3164" y="311"/>
                  </a:cubicBezTo>
                  <a:cubicBezTo>
                    <a:pt x="3041" y="360"/>
                    <a:pt x="2915" y="425"/>
                    <a:pt x="2786" y="498"/>
                  </a:cubicBezTo>
                  <a:cubicBezTo>
                    <a:pt x="2660" y="572"/>
                    <a:pt x="2537" y="664"/>
                    <a:pt x="2415" y="756"/>
                  </a:cubicBezTo>
                  <a:cubicBezTo>
                    <a:pt x="2292" y="848"/>
                    <a:pt x="2166" y="941"/>
                    <a:pt x="2040" y="1027"/>
                  </a:cubicBezTo>
                  <a:cubicBezTo>
                    <a:pt x="1782" y="1205"/>
                    <a:pt x="1521" y="1377"/>
                    <a:pt x="1281" y="1552"/>
                  </a:cubicBezTo>
                  <a:cubicBezTo>
                    <a:pt x="1042" y="1718"/>
                    <a:pt x="817" y="1881"/>
                    <a:pt x="630" y="2019"/>
                  </a:cubicBezTo>
                  <a:cubicBezTo>
                    <a:pt x="249" y="2295"/>
                    <a:pt x="0" y="2486"/>
                    <a:pt x="0" y="2486"/>
                  </a:cubicBezTo>
                  <a:lnTo>
                    <a:pt x="34" y="2550"/>
                  </a:lnTo>
                  <a:cubicBezTo>
                    <a:pt x="34" y="2550"/>
                    <a:pt x="326" y="2430"/>
                    <a:pt x="756" y="2243"/>
                  </a:cubicBezTo>
                  <a:cubicBezTo>
                    <a:pt x="968" y="2145"/>
                    <a:pt x="1220" y="2034"/>
                    <a:pt x="1487" y="1911"/>
                  </a:cubicBezTo>
                  <a:cubicBezTo>
                    <a:pt x="1754" y="1791"/>
                    <a:pt x="2034" y="1653"/>
                    <a:pt x="2316" y="1521"/>
                  </a:cubicBezTo>
                  <a:cubicBezTo>
                    <a:pt x="2458" y="1451"/>
                    <a:pt x="2599" y="1389"/>
                    <a:pt x="2740" y="1328"/>
                  </a:cubicBezTo>
                  <a:cubicBezTo>
                    <a:pt x="2881" y="1269"/>
                    <a:pt x="3023" y="1208"/>
                    <a:pt x="3149" y="1137"/>
                  </a:cubicBezTo>
                  <a:cubicBezTo>
                    <a:pt x="3275" y="1067"/>
                    <a:pt x="3394" y="987"/>
                    <a:pt x="3502" y="907"/>
                  </a:cubicBezTo>
                  <a:cubicBezTo>
                    <a:pt x="3609" y="824"/>
                    <a:pt x="3708" y="744"/>
                    <a:pt x="3797" y="664"/>
                  </a:cubicBezTo>
                  <a:cubicBezTo>
                    <a:pt x="3886" y="584"/>
                    <a:pt x="3966" y="507"/>
                    <a:pt x="4036" y="437"/>
                  </a:cubicBezTo>
                  <a:cubicBezTo>
                    <a:pt x="4104" y="369"/>
                    <a:pt x="4162" y="299"/>
                    <a:pt x="4208" y="246"/>
                  </a:cubicBezTo>
                  <a:cubicBezTo>
                    <a:pt x="4301" y="130"/>
                    <a:pt x="4347" y="56"/>
                    <a:pt x="4347" y="56"/>
                  </a:cubicBezTo>
                  <a:lnTo>
                    <a:pt x="4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4"/>
            <p:cNvSpPr/>
            <p:nvPr/>
          </p:nvSpPr>
          <p:spPr>
            <a:xfrm>
              <a:off x="6971349" y="6915170"/>
              <a:ext cx="42754" cy="288736"/>
            </a:xfrm>
            <a:custGeom>
              <a:avLst/>
              <a:gdLst/>
              <a:ahLst/>
              <a:cxnLst/>
              <a:rect l="l" t="t" r="r" b="b"/>
              <a:pathLst>
                <a:path w="738" h="4984" extrusionOk="0">
                  <a:moveTo>
                    <a:pt x="348" y="1"/>
                  </a:moveTo>
                  <a:cubicBezTo>
                    <a:pt x="348" y="1"/>
                    <a:pt x="302" y="311"/>
                    <a:pt x="249" y="778"/>
                  </a:cubicBezTo>
                  <a:cubicBezTo>
                    <a:pt x="228" y="1015"/>
                    <a:pt x="197" y="1285"/>
                    <a:pt x="169" y="1577"/>
                  </a:cubicBezTo>
                  <a:cubicBezTo>
                    <a:pt x="139" y="1872"/>
                    <a:pt x="120" y="2182"/>
                    <a:pt x="93" y="2492"/>
                  </a:cubicBezTo>
                  <a:cubicBezTo>
                    <a:pt x="83" y="2649"/>
                    <a:pt x="62" y="2802"/>
                    <a:pt x="44" y="2956"/>
                  </a:cubicBezTo>
                  <a:cubicBezTo>
                    <a:pt x="25" y="3109"/>
                    <a:pt x="10" y="3260"/>
                    <a:pt x="7" y="3407"/>
                  </a:cubicBezTo>
                  <a:cubicBezTo>
                    <a:pt x="1" y="3552"/>
                    <a:pt x="13" y="3693"/>
                    <a:pt x="28" y="3828"/>
                  </a:cubicBezTo>
                  <a:cubicBezTo>
                    <a:pt x="44" y="3963"/>
                    <a:pt x="62" y="4089"/>
                    <a:pt x="87" y="4206"/>
                  </a:cubicBezTo>
                  <a:cubicBezTo>
                    <a:pt x="108" y="4320"/>
                    <a:pt x="136" y="4427"/>
                    <a:pt x="163" y="4522"/>
                  </a:cubicBezTo>
                  <a:cubicBezTo>
                    <a:pt x="188" y="4621"/>
                    <a:pt x="222" y="4701"/>
                    <a:pt x="243" y="4768"/>
                  </a:cubicBezTo>
                  <a:cubicBezTo>
                    <a:pt x="292" y="4906"/>
                    <a:pt x="335" y="4983"/>
                    <a:pt x="335" y="4983"/>
                  </a:cubicBezTo>
                  <a:lnTo>
                    <a:pt x="400" y="4983"/>
                  </a:lnTo>
                  <a:cubicBezTo>
                    <a:pt x="400" y="4983"/>
                    <a:pt x="443" y="4903"/>
                    <a:pt x="492" y="4768"/>
                  </a:cubicBezTo>
                  <a:cubicBezTo>
                    <a:pt x="517" y="4701"/>
                    <a:pt x="547" y="4621"/>
                    <a:pt x="575" y="4522"/>
                  </a:cubicBezTo>
                  <a:cubicBezTo>
                    <a:pt x="599" y="4427"/>
                    <a:pt x="627" y="4320"/>
                    <a:pt x="652" y="4206"/>
                  </a:cubicBezTo>
                  <a:cubicBezTo>
                    <a:pt x="676" y="4089"/>
                    <a:pt x="698" y="3963"/>
                    <a:pt x="713" y="3828"/>
                  </a:cubicBezTo>
                  <a:cubicBezTo>
                    <a:pt x="732" y="3693"/>
                    <a:pt x="738" y="3552"/>
                    <a:pt x="738" y="3407"/>
                  </a:cubicBezTo>
                  <a:cubicBezTo>
                    <a:pt x="738" y="3260"/>
                    <a:pt x="722" y="3109"/>
                    <a:pt x="704" y="2956"/>
                  </a:cubicBezTo>
                  <a:cubicBezTo>
                    <a:pt x="689" y="2802"/>
                    <a:pt x="670" y="2649"/>
                    <a:pt x="658" y="2492"/>
                  </a:cubicBezTo>
                  <a:cubicBezTo>
                    <a:pt x="633" y="2182"/>
                    <a:pt x="615" y="1872"/>
                    <a:pt x="584" y="1577"/>
                  </a:cubicBezTo>
                  <a:cubicBezTo>
                    <a:pt x="563" y="1285"/>
                    <a:pt x="532" y="1015"/>
                    <a:pt x="507" y="778"/>
                  </a:cubicBezTo>
                  <a:cubicBezTo>
                    <a:pt x="458" y="311"/>
                    <a:pt x="415" y="1"/>
                    <a:pt x="4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44"/>
            <p:cNvSpPr/>
            <p:nvPr/>
          </p:nvSpPr>
          <p:spPr>
            <a:xfrm>
              <a:off x="6994116" y="6915344"/>
              <a:ext cx="20161" cy="288736"/>
            </a:xfrm>
            <a:custGeom>
              <a:avLst/>
              <a:gdLst/>
              <a:ahLst/>
              <a:cxnLst/>
              <a:rect l="l" t="t" r="r" b="b"/>
              <a:pathLst>
                <a:path w="348" h="4984" extrusionOk="0">
                  <a:moveTo>
                    <a:pt x="1" y="1"/>
                  </a:moveTo>
                  <a:lnTo>
                    <a:pt x="1" y="4983"/>
                  </a:lnTo>
                  <a:lnTo>
                    <a:pt x="10" y="4983"/>
                  </a:lnTo>
                  <a:cubicBezTo>
                    <a:pt x="10" y="4983"/>
                    <a:pt x="53" y="4907"/>
                    <a:pt x="105" y="4768"/>
                  </a:cubicBezTo>
                  <a:cubicBezTo>
                    <a:pt x="130" y="4701"/>
                    <a:pt x="157" y="4621"/>
                    <a:pt x="185" y="4523"/>
                  </a:cubicBezTo>
                  <a:cubicBezTo>
                    <a:pt x="213" y="4427"/>
                    <a:pt x="237" y="4320"/>
                    <a:pt x="262" y="4206"/>
                  </a:cubicBezTo>
                  <a:cubicBezTo>
                    <a:pt x="283" y="4089"/>
                    <a:pt x="308" y="3963"/>
                    <a:pt x="323" y="3828"/>
                  </a:cubicBezTo>
                  <a:cubicBezTo>
                    <a:pt x="342" y="3693"/>
                    <a:pt x="348" y="3552"/>
                    <a:pt x="348" y="3408"/>
                  </a:cubicBezTo>
                  <a:cubicBezTo>
                    <a:pt x="345" y="3260"/>
                    <a:pt x="329" y="3110"/>
                    <a:pt x="314" y="2956"/>
                  </a:cubicBezTo>
                  <a:cubicBezTo>
                    <a:pt x="296" y="2805"/>
                    <a:pt x="277" y="2646"/>
                    <a:pt x="265" y="2492"/>
                  </a:cubicBezTo>
                  <a:cubicBezTo>
                    <a:pt x="243" y="2182"/>
                    <a:pt x="219" y="1872"/>
                    <a:pt x="191" y="1580"/>
                  </a:cubicBezTo>
                  <a:cubicBezTo>
                    <a:pt x="163" y="1288"/>
                    <a:pt x="139" y="1015"/>
                    <a:pt x="114" y="781"/>
                  </a:cubicBezTo>
                  <a:cubicBezTo>
                    <a:pt x="65" y="311"/>
                    <a:pt x="22" y="1"/>
                    <a:pt x="22"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44"/>
            <p:cNvSpPr/>
            <p:nvPr/>
          </p:nvSpPr>
          <p:spPr>
            <a:xfrm>
              <a:off x="6741597" y="7202388"/>
              <a:ext cx="250790" cy="145121"/>
            </a:xfrm>
            <a:custGeom>
              <a:avLst/>
              <a:gdLst/>
              <a:ahLst/>
              <a:cxnLst/>
              <a:rect l="l" t="t" r="r" b="b"/>
              <a:pathLst>
                <a:path w="4329" h="2505" extrusionOk="0">
                  <a:moveTo>
                    <a:pt x="4320" y="1"/>
                  </a:moveTo>
                  <a:cubicBezTo>
                    <a:pt x="4320" y="1"/>
                    <a:pt x="4234" y="4"/>
                    <a:pt x="4089" y="25"/>
                  </a:cubicBezTo>
                  <a:cubicBezTo>
                    <a:pt x="4016" y="38"/>
                    <a:pt x="3933" y="53"/>
                    <a:pt x="3837" y="81"/>
                  </a:cubicBezTo>
                  <a:cubicBezTo>
                    <a:pt x="3742" y="102"/>
                    <a:pt x="3638" y="133"/>
                    <a:pt x="3521" y="173"/>
                  </a:cubicBezTo>
                  <a:cubicBezTo>
                    <a:pt x="3407" y="210"/>
                    <a:pt x="3288" y="256"/>
                    <a:pt x="3165" y="305"/>
                  </a:cubicBezTo>
                  <a:cubicBezTo>
                    <a:pt x="3042" y="360"/>
                    <a:pt x="2913" y="421"/>
                    <a:pt x="2790" y="495"/>
                  </a:cubicBezTo>
                  <a:cubicBezTo>
                    <a:pt x="2661" y="566"/>
                    <a:pt x="2538" y="658"/>
                    <a:pt x="2415" y="750"/>
                  </a:cubicBezTo>
                  <a:cubicBezTo>
                    <a:pt x="2292" y="839"/>
                    <a:pt x="2166" y="938"/>
                    <a:pt x="2041" y="1024"/>
                  </a:cubicBezTo>
                  <a:cubicBezTo>
                    <a:pt x="1783" y="1202"/>
                    <a:pt x="1521" y="1374"/>
                    <a:pt x="1285" y="1546"/>
                  </a:cubicBezTo>
                  <a:cubicBezTo>
                    <a:pt x="1042" y="1715"/>
                    <a:pt x="824" y="1877"/>
                    <a:pt x="631" y="2016"/>
                  </a:cubicBezTo>
                  <a:cubicBezTo>
                    <a:pt x="250" y="2292"/>
                    <a:pt x="1" y="2483"/>
                    <a:pt x="1" y="2483"/>
                  </a:cubicBezTo>
                  <a:lnTo>
                    <a:pt x="13" y="2504"/>
                  </a:lnTo>
                  <a:lnTo>
                    <a:pt x="4329" y="10"/>
                  </a:lnTo>
                  <a:lnTo>
                    <a:pt x="432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44"/>
            <p:cNvSpPr/>
            <p:nvPr/>
          </p:nvSpPr>
          <p:spPr>
            <a:xfrm>
              <a:off x="6992320" y="7191729"/>
              <a:ext cx="22478" cy="324828"/>
            </a:xfrm>
            <a:custGeom>
              <a:avLst/>
              <a:gdLst/>
              <a:ahLst/>
              <a:cxnLst/>
              <a:rect l="l" t="t" r="r" b="b"/>
              <a:pathLst>
                <a:path w="388" h="5607" extrusionOk="0">
                  <a:moveTo>
                    <a:pt x="1" y="0"/>
                  </a:moveTo>
                  <a:lnTo>
                    <a:pt x="1" y="5606"/>
                  </a:lnTo>
                  <a:lnTo>
                    <a:pt x="388" y="5606"/>
                  </a:lnTo>
                  <a:lnTo>
                    <a:pt x="182"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44"/>
            <p:cNvSpPr/>
            <p:nvPr/>
          </p:nvSpPr>
          <p:spPr>
            <a:xfrm>
              <a:off x="6993247" y="7202388"/>
              <a:ext cx="250790" cy="145121"/>
            </a:xfrm>
            <a:custGeom>
              <a:avLst/>
              <a:gdLst/>
              <a:ahLst/>
              <a:cxnLst/>
              <a:rect l="l" t="t" r="r" b="b"/>
              <a:pathLst>
                <a:path w="4329" h="2505" extrusionOk="0">
                  <a:moveTo>
                    <a:pt x="6" y="1"/>
                  </a:moveTo>
                  <a:lnTo>
                    <a:pt x="0" y="10"/>
                  </a:lnTo>
                  <a:lnTo>
                    <a:pt x="4316" y="2504"/>
                  </a:lnTo>
                  <a:lnTo>
                    <a:pt x="4328" y="2483"/>
                  </a:lnTo>
                  <a:cubicBezTo>
                    <a:pt x="4328" y="2483"/>
                    <a:pt x="4076" y="2292"/>
                    <a:pt x="3699" y="2016"/>
                  </a:cubicBezTo>
                  <a:cubicBezTo>
                    <a:pt x="3505" y="1877"/>
                    <a:pt x="3287" y="1715"/>
                    <a:pt x="3044" y="1546"/>
                  </a:cubicBezTo>
                  <a:cubicBezTo>
                    <a:pt x="2808" y="1374"/>
                    <a:pt x="2547" y="1202"/>
                    <a:pt x="2289" y="1024"/>
                  </a:cubicBezTo>
                  <a:cubicBezTo>
                    <a:pt x="2157" y="938"/>
                    <a:pt x="2031" y="839"/>
                    <a:pt x="1911" y="750"/>
                  </a:cubicBezTo>
                  <a:cubicBezTo>
                    <a:pt x="1788" y="658"/>
                    <a:pt x="1665" y="566"/>
                    <a:pt x="1539" y="495"/>
                  </a:cubicBezTo>
                  <a:cubicBezTo>
                    <a:pt x="1416" y="421"/>
                    <a:pt x="1287" y="360"/>
                    <a:pt x="1165" y="305"/>
                  </a:cubicBezTo>
                  <a:cubicBezTo>
                    <a:pt x="1042" y="256"/>
                    <a:pt x="919" y="210"/>
                    <a:pt x="805" y="173"/>
                  </a:cubicBezTo>
                  <a:cubicBezTo>
                    <a:pt x="695" y="133"/>
                    <a:pt x="587" y="102"/>
                    <a:pt x="492" y="81"/>
                  </a:cubicBezTo>
                  <a:cubicBezTo>
                    <a:pt x="397" y="53"/>
                    <a:pt x="311" y="38"/>
                    <a:pt x="237" y="25"/>
                  </a:cubicBezTo>
                  <a:cubicBezTo>
                    <a:pt x="96" y="4"/>
                    <a:pt x="6" y="1"/>
                    <a:pt x="6"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44"/>
            <p:cNvSpPr/>
            <p:nvPr/>
          </p:nvSpPr>
          <p:spPr>
            <a:xfrm>
              <a:off x="6960864" y="7171801"/>
              <a:ext cx="64305" cy="64131"/>
            </a:xfrm>
            <a:custGeom>
              <a:avLst/>
              <a:gdLst/>
              <a:ahLst/>
              <a:cxnLst/>
              <a:rect l="l" t="t" r="r" b="b"/>
              <a:pathLst>
                <a:path w="1110" h="1107" extrusionOk="0">
                  <a:moveTo>
                    <a:pt x="556" y="0"/>
                  </a:moveTo>
                  <a:cubicBezTo>
                    <a:pt x="249" y="0"/>
                    <a:pt x="0" y="252"/>
                    <a:pt x="0" y="553"/>
                  </a:cubicBezTo>
                  <a:cubicBezTo>
                    <a:pt x="0" y="860"/>
                    <a:pt x="252" y="1106"/>
                    <a:pt x="556" y="1106"/>
                  </a:cubicBezTo>
                  <a:cubicBezTo>
                    <a:pt x="863" y="1106"/>
                    <a:pt x="1109" y="857"/>
                    <a:pt x="1109" y="553"/>
                  </a:cubicBezTo>
                  <a:cubicBezTo>
                    <a:pt x="1109" y="249"/>
                    <a:pt x="863" y="6"/>
                    <a:pt x="5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4"/>
            <p:cNvSpPr/>
            <p:nvPr/>
          </p:nvSpPr>
          <p:spPr>
            <a:xfrm>
              <a:off x="6947888" y="7504031"/>
              <a:ext cx="90606" cy="24621"/>
            </a:xfrm>
            <a:custGeom>
              <a:avLst/>
              <a:gdLst/>
              <a:ahLst/>
              <a:cxnLst/>
              <a:rect l="l" t="t" r="r" b="b"/>
              <a:pathLst>
                <a:path w="1564" h="425" extrusionOk="0">
                  <a:moveTo>
                    <a:pt x="0" y="0"/>
                  </a:moveTo>
                  <a:lnTo>
                    <a:pt x="0" y="424"/>
                  </a:lnTo>
                  <a:lnTo>
                    <a:pt x="1564" y="424"/>
                  </a:lnTo>
                  <a:lnTo>
                    <a:pt x="15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44"/>
            <p:cNvSpPr/>
            <p:nvPr/>
          </p:nvSpPr>
          <p:spPr>
            <a:xfrm>
              <a:off x="6970307" y="7181243"/>
              <a:ext cx="45419" cy="45419"/>
            </a:xfrm>
            <a:custGeom>
              <a:avLst/>
              <a:gdLst/>
              <a:ahLst/>
              <a:cxnLst/>
              <a:rect l="l" t="t" r="r" b="b"/>
              <a:pathLst>
                <a:path w="784" h="784" extrusionOk="0">
                  <a:moveTo>
                    <a:pt x="393" y="0"/>
                  </a:moveTo>
                  <a:cubicBezTo>
                    <a:pt x="175" y="0"/>
                    <a:pt x="0" y="175"/>
                    <a:pt x="0" y="390"/>
                  </a:cubicBezTo>
                  <a:cubicBezTo>
                    <a:pt x="0" y="605"/>
                    <a:pt x="178" y="783"/>
                    <a:pt x="393" y="783"/>
                  </a:cubicBezTo>
                  <a:cubicBezTo>
                    <a:pt x="608" y="783"/>
                    <a:pt x="783" y="605"/>
                    <a:pt x="783" y="390"/>
                  </a:cubicBezTo>
                  <a:cubicBezTo>
                    <a:pt x="783" y="175"/>
                    <a:pt x="611"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44"/>
            <p:cNvSpPr/>
            <p:nvPr/>
          </p:nvSpPr>
          <p:spPr>
            <a:xfrm>
              <a:off x="6720974" y="7186921"/>
              <a:ext cx="61466" cy="457029"/>
            </a:xfrm>
            <a:custGeom>
              <a:avLst/>
              <a:gdLst/>
              <a:ahLst/>
              <a:cxnLst/>
              <a:rect l="l" t="t" r="r" b="b"/>
              <a:pathLst>
                <a:path w="1061" h="7889" extrusionOk="0">
                  <a:moveTo>
                    <a:pt x="292" y="0"/>
                  </a:moveTo>
                  <a:lnTo>
                    <a:pt x="1" y="7889"/>
                  </a:lnTo>
                  <a:lnTo>
                    <a:pt x="1060" y="7889"/>
                  </a:lnTo>
                  <a:lnTo>
                    <a:pt x="7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44"/>
            <p:cNvSpPr/>
            <p:nvPr/>
          </p:nvSpPr>
          <p:spPr>
            <a:xfrm>
              <a:off x="6750693" y="7201867"/>
              <a:ext cx="354721" cy="207746"/>
            </a:xfrm>
            <a:custGeom>
              <a:avLst/>
              <a:gdLst/>
              <a:ahLst/>
              <a:cxnLst/>
              <a:rect l="l" t="t" r="r" b="b"/>
              <a:pathLst>
                <a:path w="6123" h="3586" extrusionOk="0">
                  <a:moveTo>
                    <a:pt x="47" y="0"/>
                  </a:moveTo>
                  <a:lnTo>
                    <a:pt x="1" y="77"/>
                  </a:lnTo>
                  <a:cubicBezTo>
                    <a:pt x="1" y="77"/>
                    <a:pt x="65" y="182"/>
                    <a:pt x="197" y="338"/>
                  </a:cubicBezTo>
                  <a:cubicBezTo>
                    <a:pt x="262" y="418"/>
                    <a:pt x="342" y="510"/>
                    <a:pt x="440" y="612"/>
                  </a:cubicBezTo>
                  <a:cubicBezTo>
                    <a:pt x="535" y="710"/>
                    <a:pt x="646" y="818"/>
                    <a:pt x="772" y="928"/>
                  </a:cubicBezTo>
                  <a:cubicBezTo>
                    <a:pt x="901" y="1042"/>
                    <a:pt x="1039" y="1155"/>
                    <a:pt x="1192" y="1266"/>
                  </a:cubicBezTo>
                  <a:cubicBezTo>
                    <a:pt x="1340" y="1383"/>
                    <a:pt x="1506" y="1493"/>
                    <a:pt x="1687" y="1595"/>
                  </a:cubicBezTo>
                  <a:cubicBezTo>
                    <a:pt x="1868" y="1693"/>
                    <a:pt x="2062" y="1782"/>
                    <a:pt x="2261" y="1865"/>
                  </a:cubicBezTo>
                  <a:cubicBezTo>
                    <a:pt x="2461" y="1951"/>
                    <a:pt x="2661" y="2040"/>
                    <a:pt x="2860" y="2135"/>
                  </a:cubicBezTo>
                  <a:cubicBezTo>
                    <a:pt x="3257" y="2326"/>
                    <a:pt x="3653" y="2519"/>
                    <a:pt x="4028" y="2688"/>
                  </a:cubicBezTo>
                  <a:cubicBezTo>
                    <a:pt x="4405" y="2860"/>
                    <a:pt x="4756" y="3017"/>
                    <a:pt x="5057" y="3152"/>
                  </a:cubicBezTo>
                  <a:cubicBezTo>
                    <a:pt x="5662" y="3416"/>
                    <a:pt x="6070" y="3585"/>
                    <a:pt x="6070" y="3585"/>
                  </a:cubicBezTo>
                  <a:lnTo>
                    <a:pt x="6123" y="3502"/>
                  </a:lnTo>
                  <a:cubicBezTo>
                    <a:pt x="6123" y="3502"/>
                    <a:pt x="5772" y="3232"/>
                    <a:pt x="5238" y="2842"/>
                  </a:cubicBezTo>
                  <a:cubicBezTo>
                    <a:pt x="4971" y="2645"/>
                    <a:pt x="4657" y="2418"/>
                    <a:pt x="4319" y="2181"/>
                  </a:cubicBezTo>
                  <a:cubicBezTo>
                    <a:pt x="3988" y="1942"/>
                    <a:pt x="3622" y="1696"/>
                    <a:pt x="3260" y="1447"/>
                  </a:cubicBezTo>
                  <a:cubicBezTo>
                    <a:pt x="3075" y="1321"/>
                    <a:pt x="2900" y="1189"/>
                    <a:pt x="2728" y="1060"/>
                  </a:cubicBezTo>
                  <a:cubicBezTo>
                    <a:pt x="2553" y="928"/>
                    <a:pt x="2381" y="802"/>
                    <a:pt x="2206" y="698"/>
                  </a:cubicBezTo>
                  <a:cubicBezTo>
                    <a:pt x="2028" y="596"/>
                    <a:pt x="1853" y="507"/>
                    <a:pt x="1675" y="434"/>
                  </a:cubicBezTo>
                  <a:cubicBezTo>
                    <a:pt x="1500" y="360"/>
                    <a:pt x="1331" y="295"/>
                    <a:pt x="1171" y="243"/>
                  </a:cubicBezTo>
                  <a:cubicBezTo>
                    <a:pt x="1014" y="188"/>
                    <a:pt x="864" y="145"/>
                    <a:pt x="732" y="111"/>
                  </a:cubicBezTo>
                  <a:cubicBezTo>
                    <a:pt x="597" y="77"/>
                    <a:pt x="474" y="59"/>
                    <a:pt x="372" y="37"/>
                  </a:cubicBezTo>
                  <a:cubicBezTo>
                    <a:pt x="170" y="4"/>
                    <a:pt x="47"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4"/>
            <p:cNvSpPr/>
            <p:nvPr/>
          </p:nvSpPr>
          <p:spPr>
            <a:xfrm>
              <a:off x="6398360" y="7202562"/>
              <a:ext cx="354721" cy="207746"/>
            </a:xfrm>
            <a:custGeom>
              <a:avLst/>
              <a:gdLst/>
              <a:ahLst/>
              <a:cxnLst/>
              <a:rect l="l" t="t" r="r" b="b"/>
              <a:pathLst>
                <a:path w="6123" h="3586" extrusionOk="0">
                  <a:moveTo>
                    <a:pt x="6070" y="1"/>
                  </a:moveTo>
                  <a:cubicBezTo>
                    <a:pt x="6070" y="1"/>
                    <a:pt x="5944" y="4"/>
                    <a:pt x="5745" y="38"/>
                  </a:cubicBezTo>
                  <a:cubicBezTo>
                    <a:pt x="5646" y="53"/>
                    <a:pt x="5524" y="78"/>
                    <a:pt x="5388" y="111"/>
                  </a:cubicBezTo>
                  <a:cubicBezTo>
                    <a:pt x="5253" y="145"/>
                    <a:pt x="5103" y="188"/>
                    <a:pt x="4946" y="243"/>
                  </a:cubicBezTo>
                  <a:cubicBezTo>
                    <a:pt x="4786" y="296"/>
                    <a:pt x="4617" y="357"/>
                    <a:pt x="4445" y="434"/>
                  </a:cubicBezTo>
                  <a:cubicBezTo>
                    <a:pt x="4270" y="508"/>
                    <a:pt x="4092" y="597"/>
                    <a:pt x="3914" y="698"/>
                  </a:cubicBezTo>
                  <a:cubicBezTo>
                    <a:pt x="3739" y="802"/>
                    <a:pt x="3564" y="928"/>
                    <a:pt x="3392" y="1060"/>
                  </a:cubicBezTo>
                  <a:cubicBezTo>
                    <a:pt x="3217" y="1196"/>
                    <a:pt x="3039" y="1325"/>
                    <a:pt x="2857" y="1448"/>
                  </a:cubicBezTo>
                  <a:cubicBezTo>
                    <a:pt x="2498" y="1693"/>
                    <a:pt x="2132" y="1939"/>
                    <a:pt x="1798" y="2182"/>
                  </a:cubicBezTo>
                  <a:cubicBezTo>
                    <a:pt x="1466" y="2418"/>
                    <a:pt x="1149" y="2645"/>
                    <a:pt x="885" y="2842"/>
                  </a:cubicBezTo>
                  <a:cubicBezTo>
                    <a:pt x="351" y="3232"/>
                    <a:pt x="1" y="3502"/>
                    <a:pt x="1" y="3502"/>
                  </a:cubicBezTo>
                  <a:lnTo>
                    <a:pt x="53" y="3585"/>
                  </a:lnTo>
                  <a:cubicBezTo>
                    <a:pt x="53" y="3585"/>
                    <a:pt x="458" y="3416"/>
                    <a:pt x="1066" y="3152"/>
                  </a:cubicBezTo>
                  <a:cubicBezTo>
                    <a:pt x="1368" y="3017"/>
                    <a:pt x="1721" y="2861"/>
                    <a:pt x="2096" y="2688"/>
                  </a:cubicBezTo>
                  <a:cubicBezTo>
                    <a:pt x="2470" y="2520"/>
                    <a:pt x="2867" y="2323"/>
                    <a:pt x="3263" y="2136"/>
                  </a:cubicBezTo>
                  <a:cubicBezTo>
                    <a:pt x="3456" y="2040"/>
                    <a:pt x="3662" y="1951"/>
                    <a:pt x="3862" y="1865"/>
                  </a:cubicBezTo>
                  <a:cubicBezTo>
                    <a:pt x="4061" y="1782"/>
                    <a:pt x="4255" y="1693"/>
                    <a:pt x="4436" y="1595"/>
                  </a:cubicBezTo>
                  <a:cubicBezTo>
                    <a:pt x="4617" y="1494"/>
                    <a:pt x="4783" y="1383"/>
                    <a:pt x="4931" y="1266"/>
                  </a:cubicBezTo>
                  <a:cubicBezTo>
                    <a:pt x="5084" y="1156"/>
                    <a:pt x="5223" y="1042"/>
                    <a:pt x="5352" y="928"/>
                  </a:cubicBezTo>
                  <a:cubicBezTo>
                    <a:pt x="5477" y="818"/>
                    <a:pt x="5588" y="710"/>
                    <a:pt x="5683" y="612"/>
                  </a:cubicBezTo>
                  <a:cubicBezTo>
                    <a:pt x="5782" y="511"/>
                    <a:pt x="5861" y="415"/>
                    <a:pt x="5926" y="339"/>
                  </a:cubicBezTo>
                  <a:cubicBezTo>
                    <a:pt x="6058" y="179"/>
                    <a:pt x="6123" y="78"/>
                    <a:pt x="6123" y="78"/>
                  </a:cubicBezTo>
                  <a:lnTo>
                    <a:pt x="60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4"/>
            <p:cNvSpPr/>
            <p:nvPr/>
          </p:nvSpPr>
          <p:spPr>
            <a:xfrm>
              <a:off x="6721148" y="6798614"/>
              <a:ext cx="60366" cy="405817"/>
            </a:xfrm>
            <a:custGeom>
              <a:avLst/>
              <a:gdLst/>
              <a:ahLst/>
              <a:cxnLst/>
              <a:rect l="l" t="t" r="r" b="b"/>
              <a:pathLst>
                <a:path w="1042" h="7005" extrusionOk="0">
                  <a:moveTo>
                    <a:pt x="483" y="1"/>
                  </a:moveTo>
                  <a:cubicBezTo>
                    <a:pt x="483" y="1"/>
                    <a:pt x="422" y="437"/>
                    <a:pt x="351" y="1094"/>
                  </a:cubicBezTo>
                  <a:cubicBezTo>
                    <a:pt x="314" y="1420"/>
                    <a:pt x="274" y="1804"/>
                    <a:pt x="234" y="2216"/>
                  </a:cubicBezTo>
                  <a:cubicBezTo>
                    <a:pt x="191" y="2627"/>
                    <a:pt x="163" y="3063"/>
                    <a:pt x="127" y="3503"/>
                  </a:cubicBezTo>
                  <a:cubicBezTo>
                    <a:pt x="111" y="3721"/>
                    <a:pt x="87" y="3939"/>
                    <a:pt x="59" y="4154"/>
                  </a:cubicBezTo>
                  <a:cubicBezTo>
                    <a:pt x="31" y="4369"/>
                    <a:pt x="7" y="4584"/>
                    <a:pt x="4" y="4790"/>
                  </a:cubicBezTo>
                  <a:cubicBezTo>
                    <a:pt x="1" y="4992"/>
                    <a:pt x="16" y="5192"/>
                    <a:pt x="38" y="5380"/>
                  </a:cubicBezTo>
                  <a:cubicBezTo>
                    <a:pt x="62" y="5567"/>
                    <a:pt x="90" y="5745"/>
                    <a:pt x="124" y="5911"/>
                  </a:cubicBezTo>
                  <a:cubicBezTo>
                    <a:pt x="154" y="6074"/>
                    <a:pt x="191" y="6224"/>
                    <a:pt x="231" y="6359"/>
                  </a:cubicBezTo>
                  <a:cubicBezTo>
                    <a:pt x="265" y="6495"/>
                    <a:pt x="308" y="6608"/>
                    <a:pt x="342" y="6703"/>
                  </a:cubicBezTo>
                  <a:cubicBezTo>
                    <a:pt x="412" y="6894"/>
                    <a:pt x="471" y="7004"/>
                    <a:pt x="471" y="7004"/>
                  </a:cubicBezTo>
                  <a:lnTo>
                    <a:pt x="566" y="7004"/>
                  </a:lnTo>
                  <a:cubicBezTo>
                    <a:pt x="566" y="7004"/>
                    <a:pt x="621" y="6897"/>
                    <a:pt x="695" y="6703"/>
                  </a:cubicBezTo>
                  <a:cubicBezTo>
                    <a:pt x="729" y="6608"/>
                    <a:pt x="772" y="6495"/>
                    <a:pt x="812" y="6359"/>
                  </a:cubicBezTo>
                  <a:cubicBezTo>
                    <a:pt x="848" y="6224"/>
                    <a:pt x="888" y="6074"/>
                    <a:pt x="919" y="5911"/>
                  </a:cubicBezTo>
                  <a:cubicBezTo>
                    <a:pt x="953" y="5745"/>
                    <a:pt x="981" y="5567"/>
                    <a:pt x="1002" y="5380"/>
                  </a:cubicBezTo>
                  <a:cubicBezTo>
                    <a:pt x="1030" y="5192"/>
                    <a:pt x="1042" y="4992"/>
                    <a:pt x="1042" y="4790"/>
                  </a:cubicBezTo>
                  <a:cubicBezTo>
                    <a:pt x="1042" y="4581"/>
                    <a:pt x="1017" y="4369"/>
                    <a:pt x="990" y="4154"/>
                  </a:cubicBezTo>
                  <a:cubicBezTo>
                    <a:pt x="968" y="3939"/>
                    <a:pt x="941" y="3721"/>
                    <a:pt x="925" y="3503"/>
                  </a:cubicBezTo>
                  <a:cubicBezTo>
                    <a:pt x="891" y="3063"/>
                    <a:pt x="864" y="2627"/>
                    <a:pt x="821" y="2216"/>
                  </a:cubicBezTo>
                  <a:cubicBezTo>
                    <a:pt x="784" y="1804"/>
                    <a:pt x="744" y="1426"/>
                    <a:pt x="710" y="1094"/>
                  </a:cubicBezTo>
                  <a:cubicBezTo>
                    <a:pt x="643" y="437"/>
                    <a:pt x="584"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44"/>
            <p:cNvSpPr/>
            <p:nvPr/>
          </p:nvSpPr>
          <p:spPr>
            <a:xfrm>
              <a:off x="6753010" y="6798614"/>
              <a:ext cx="28735" cy="405991"/>
            </a:xfrm>
            <a:custGeom>
              <a:avLst/>
              <a:gdLst/>
              <a:ahLst/>
              <a:cxnLst/>
              <a:rect l="l" t="t" r="r" b="b"/>
              <a:pathLst>
                <a:path w="496" h="7008" extrusionOk="0">
                  <a:moveTo>
                    <a:pt x="1" y="1"/>
                  </a:moveTo>
                  <a:lnTo>
                    <a:pt x="1" y="7008"/>
                  </a:lnTo>
                  <a:lnTo>
                    <a:pt x="19" y="7008"/>
                  </a:lnTo>
                  <a:cubicBezTo>
                    <a:pt x="19" y="7008"/>
                    <a:pt x="77" y="6900"/>
                    <a:pt x="151" y="6710"/>
                  </a:cubicBezTo>
                  <a:cubicBezTo>
                    <a:pt x="185" y="6611"/>
                    <a:pt x="228" y="6498"/>
                    <a:pt x="265" y="6362"/>
                  </a:cubicBezTo>
                  <a:cubicBezTo>
                    <a:pt x="305" y="6227"/>
                    <a:pt x="341" y="6080"/>
                    <a:pt x="372" y="5914"/>
                  </a:cubicBezTo>
                  <a:cubicBezTo>
                    <a:pt x="406" y="5748"/>
                    <a:pt x="434" y="5573"/>
                    <a:pt x="458" y="5383"/>
                  </a:cubicBezTo>
                  <a:cubicBezTo>
                    <a:pt x="480" y="5195"/>
                    <a:pt x="495" y="4996"/>
                    <a:pt x="495" y="4793"/>
                  </a:cubicBezTo>
                  <a:cubicBezTo>
                    <a:pt x="492" y="4590"/>
                    <a:pt x="474" y="4375"/>
                    <a:pt x="446" y="4160"/>
                  </a:cubicBezTo>
                  <a:cubicBezTo>
                    <a:pt x="415" y="3939"/>
                    <a:pt x="391" y="3721"/>
                    <a:pt x="372" y="3503"/>
                  </a:cubicBezTo>
                  <a:cubicBezTo>
                    <a:pt x="338" y="3063"/>
                    <a:pt x="311" y="2627"/>
                    <a:pt x="268" y="2216"/>
                  </a:cubicBezTo>
                  <a:cubicBezTo>
                    <a:pt x="234" y="1804"/>
                    <a:pt x="191" y="1420"/>
                    <a:pt x="157" y="1094"/>
                  </a:cubicBezTo>
                  <a:cubicBezTo>
                    <a:pt x="87" y="437"/>
                    <a:pt x="31" y="1"/>
                    <a:pt x="31"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44"/>
            <p:cNvSpPr/>
            <p:nvPr/>
          </p:nvSpPr>
          <p:spPr>
            <a:xfrm>
              <a:off x="6398012" y="7201867"/>
              <a:ext cx="352577" cy="203980"/>
            </a:xfrm>
            <a:custGeom>
              <a:avLst/>
              <a:gdLst/>
              <a:ahLst/>
              <a:cxnLst/>
              <a:rect l="l" t="t" r="r" b="b"/>
              <a:pathLst>
                <a:path w="6086" h="3521" extrusionOk="0">
                  <a:moveTo>
                    <a:pt x="6076" y="0"/>
                  </a:moveTo>
                  <a:cubicBezTo>
                    <a:pt x="6076" y="0"/>
                    <a:pt x="5953" y="4"/>
                    <a:pt x="5751" y="40"/>
                  </a:cubicBezTo>
                  <a:cubicBezTo>
                    <a:pt x="5652" y="59"/>
                    <a:pt x="5530" y="77"/>
                    <a:pt x="5394" y="111"/>
                  </a:cubicBezTo>
                  <a:cubicBezTo>
                    <a:pt x="5259" y="148"/>
                    <a:pt x="5109" y="188"/>
                    <a:pt x="4952" y="243"/>
                  </a:cubicBezTo>
                  <a:cubicBezTo>
                    <a:pt x="4795" y="295"/>
                    <a:pt x="4626" y="357"/>
                    <a:pt x="4451" y="434"/>
                  </a:cubicBezTo>
                  <a:cubicBezTo>
                    <a:pt x="4273" y="507"/>
                    <a:pt x="4098" y="596"/>
                    <a:pt x="3920" y="698"/>
                  </a:cubicBezTo>
                  <a:cubicBezTo>
                    <a:pt x="3745" y="802"/>
                    <a:pt x="3570" y="928"/>
                    <a:pt x="3398" y="1060"/>
                  </a:cubicBezTo>
                  <a:cubicBezTo>
                    <a:pt x="3226" y="1189"/>
                    <a:pt x="3045" y="1321"/>
                    <a:pt x="2863" y="1444"/>
                  </a:cubicBezTo>
                  <a:cubicBezTo>
                    <a:pt x="2501" y="1693"/>
                    <a:pt x="2135" y="1936"/>
                    <a:pt x="1800" y="2178"/>
                  </a:cubicBezTo>
                  <a:cubicBezTo>
                    <a:pt x="1463" y="2415"/>
                    <a:pt x="1152" y="2642"/>
                    <a:pt x="882" y="2836"/>
                  </a:cubicBezTo>
                  <a:cubicBezTo>
                    <a:pt x="351" y="3223"/>
                    <a:pt x="0" y="3496"/>
                    <a:pt x="0" y="3496"/>
                  </a:cubicBezTo>
                  <a:lnTo>
                    <a:pt x="16" y="3521"/>
                  </a:lnTo>
                  <a:lnTo>
                    <a:pt x="6086" y="16"/>
                  </a:lnTo>
                  <a:lnTo>
                    <a:pt x="6076"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44"/>
            <p:cNvSpPr/>
            <p:nvPr/>
          </p:nvSpPr>
          <p:spPr>
            <a:xfrm>
              <a:off x="6750519" y="7186921"/>
              <a:ext cx="31921" cy="457029"/>
            </a:xfrm>
            <a:custGeom>
              <a:avLst/>
              <a:gdLst/>
              <a:ahLst/>
              <a:cxnLst/>
              <a:rect l="l" t="t" r="r" b="b"/>
              <a:pathLst>
                <a:path w="551" h="7889" extrusionOk="0">
                  <a:moveTo>
                    <a:pt x="1" y="0"/>
                  </a:moveTo>
                  <a:lnTo>
                    <a:pt x="1" y="7889"/>
                  </a:lnTo>
                  <a:lnTo>
                    <a:pt x="550" y="7889"/>
                  </a:lnTo>
                  <a:lnTo>
                    <a:pt x="255"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44"/>
            <p:cNvSpPr/>
            <p:nvPr/>
          </p:nvSpPr>
          <p:spPr>
            <a:xfrm>
              <a:off x="6751388" y="7201867"/>
              <a:ext cx="352577" cy="203980"/>
            </a:xfrm>
            <a:custGeom>
              <a:avLst/>
              <a:gdLst/>
              <a:ahLst/>
              <a:cxnLst/>
              <a:rect l="l" t="t" r="r" b="b"/>
              <a:pathLst>
                <a:path w="6086" h="3521" extrusionOk="0">
                  <a:moveTo>
                    <a:pt x="10" y="0"/>
                  </a:moveTo>
                  <a:lnTo>
                    <a:pt x="1" y="16"/>
                  </a:lnTo>
                  <a:lnTo>
                    <a:pt x="6071" y="3521"/>
                  </a:lnTo>
                  <a:lnTo>
                    <a:pt x="6086" y="3496"/>
                  </a:lnTo>
                  <a:cubicBezTo>
                    <a:pt x="6086" y="3496"/>
                    <a:pt x="5739" y="3223"/>
                    <a:pt x="5204" y="2836"/>
                  </a:cubicBezTo>
                  <a:cubicBezTo>
                    <a:pt x="4934" y="2642"/>
                    <a:pt x="4624" y="2415"/>
                    <a:pt x="4286" y="2178"/>
                  </a:cubicBezTo>
                  <a:cubicBezTo>
                    <a:pt x="3948" y="1936"/>
                    <a:pt x="3582" y="1693"/>
                    <a:pt x="3223" y="1444"/>
                  </a:cubicBezTo>
                  <a:cubicBezTo>
                    <a:pt x="3042" y="1321"/>
                    <a:pt x="2867" y="1189"/>
                    <a:pt x="2689" y="1060"/>
                  </a:cubicBezTo>
                  <a:cubicBezTo>
                    <a:pt x="2517" y="928"/>
                    <a:pt x="2342" y="802"/>
                    <a:pt x="2166" y="698"/>
                  </a:cubicBezTo>
                  <a:cubicBezTo>
                    <a:pt x="1991" y="596"/>
                    <a:pt x="1813" y="507"/>
                    <a:pt x="1638" y="434"/>
                  </a:cubicBezTo>
                  <a:cubicBezTo>
                    <a:pt x="1460" y="357"/>
                    <a:pt x="1291" y="295"/>
                    <a:pt x="1134" y="243"/>
                  </a:cubicBezTo>
                  <a:cubicBezTo>
                    <a:pt x="978" y="188"/>
                    <a:pt x="827" y="148"/>
                    <a:pt x="692" y="111"/>
                  </a:cubicBezTo>
                  <a:cubicBezTo>
                    <a:pt x="557" y="77"/>
                    <a:pt x="434" y="59"/>
                    <a:pt x="336" y="40"/>
                  </a:cubicBezTo>
                  <a:cubicBezTo>
                    <a:pt x="133" y="4"/>
                    <a:pt x="10" y="0"/>
                    <a:pt x="10"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44"/>
            <p:cNvSpPr/>
            <p:nvPr/>
          </p:nvSpPr>
          <p:spPr>
            <a:xfrm>
              <a:off x="6706723" y="7159346"/>
              <a:ext cx="89969" cy="89911"/>
            </a:xfrm>
            <a:custGeom>
              <a:avLst/>
              <a:gdLst/>
              <a:ahLst/>
              <a:cxnLst/>
              <a:rect l="l" t="t" r="r" b="b"/>
              <a:pathLst>
                <a:path w="1553" h="1552" extrusionOk="0">
                  <a:moveTo>
                    <a:pt x="775" y="0"/>
                  </a:moveTo>
                  <a:cubicBezTo>
                    <a:pt x="348" y="0"/>
                    <a:pt x="1" y="347"/>
                    <a:pt x="1" y="777"/>
                  </a:cubicBezTo>
                  <a:cubicBezTo>
                    <a:pt x="1" y="1201"/>
                    <a:pt x="345" y="1552"/>
                    <a:pt x="775" y="1552"/>
                  </a:cubicBezTo>
                  <a:cubicBezTo>
                    <a:pt x="1205" y="1552"/>
                    <a:pt x="1552" y="1207"/>
                    <a:pt x="1552" y="777"/>
                  </a:cubicBezTo>
                  <a:cubicBezTo>
                    <a:pt x="1552" y="350"/>
                    <a:pt x="1202" y="0"/>
                    <a:pt x="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4"/>
            <p:cNvSpPr/>
            <p:nvPr/>
          </p:nvSpPr>
          <p:spPr>
            <a:xfrm>
              <a:off x="6687722" y="7626437"/>
              <a:ext cx="127625" cy="34760"/>
            </a:xfrm>
            <a:custGeom>
              <a:avLst/>
              <a:gdLst/>
              <a:ahLst/>
              <a:cxnLst/>
              <a:rect l="l" t="t" r="r" b="b"/>
              <a:pathLst>
                <a:path w="2203" h="600" extrusionOk="0">
                  <a:moveTo>
                    <a:pt x="0" y="1"/>
                  </a:moveTo>
                  <a:lnTo>
                    <a:pt x="0" y="600"/>
                  </a:lnTo>
                  <a:lnTo>
                    <a:pt x="2203" y="600"/>
                  </a:lnTo>
                  <a:lnTo>
                    <a:pt x="2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44"/>
            <p:cNvSpPr/>
            <p:nvPr/>
          </p:nvSpPr>
          <p:spPr>
            <a:xfrm>
              <a:off x="6719352" y="7172322"/>
              <a:ext cx="64131" cy="64131"/>
            </a:xfrm>
            <a:custGeom>
              <a:avLst/>
              <a:gdLst/>
              <a:ahLst/>
              <a:cxnLst/>
              <a:rect l="l" t="t" r="r" b="b"/>
              <a:pathLst>
                <a:path w="1107" h="1107" extrusionOk="0">
                  <a:moveTo>
                    <a:pt x="554" y="1"/>
                  </a:moveTo>
                  <a:cubicBezTo>
                    <a:pt x="247" y="1"/>
                    <a:pt x="1" y="249"/>
                    <a:pt x="1" y="553"/>
                  </a:cubicBezTo>
                  <a:cubicBezTo>
                    <a:pt x="1" y="861"/>
                    <a:pt x="250" y="1106"/>
                    <a:pt x="554" y="1106"/>
                  </a:cubicBezTo>
                  <a:cubicBezTo>
                    <a:pt x="861" y="1106"/>
                    <a:pt x="1107" y="854"/>
                    <a:pt x="1107" y="553"/>
                  </a:cubicBezTo>
                  <a:cubicBezTo>
                    <a:pt x="1107" y="249"/>
                    <a:pt x="861" y="4"/>
                    <a:pt x="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5" name="Google Shape;1155;p44"/>
          <p:cNvGrpSpPr/>
          <p:nvPr/>
        </p:nvGrpSpPr>
        <p:grpSpPr>
          <a:xfrm rot="1858118">
            <a:off x="4987252" y="3249738"/>
            <a:ext cx="1289088" cy="1289088"/>
            <a:chOff x="6889055" y="5657447"/>
            <a:chExt cx="711875" cy="711875"/>
          </a:xfrm>
        </p:grpSpPr>
        <p:sp>
          <p:nvSpPr>
            <p:cNvPr id="1156" name="Google Shape;1156;p44"/>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57" name="Google Shape;1157;p44"/>
            <p:cNvGrpSpPr/>
            <p:nvPr/>
          </p:nvGrpSpPr>
          <p:grpSpPr>
            <a:xfrm>
              <a:off x="6889146" y="5657852"/>
              <a:ext cx="711681" cy="711274"/>
              <a:chOff x="6889146" y="5657852"/>
              <a:chExt cx="711681" cy="711274"/>
            </a:xfrm>
          </p:grpSpPr>
          <p:sp>
            <p:nvSpPr>
              <p:cNvPr id="1158" name="Google Shape;1158;p44"/>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9" name="Google Shape;1159;p44"/>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44"/>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1" name="Google Shape;1161;p44"/>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2" name="Google Shape;1162;p44"/>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44"/>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4"/>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4"/>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4"/>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44"/>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44"/>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44"/>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44"/>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44"/>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172" name="Google Shape;1172;p44"/>
          <p:cNvGrpSpPr/>
          <p:nvPr/>
        </p:nvGrpSpPr>
        <p:grpSpPr>
          <a:xfrm rot="-1281233">
            <a:off x="264880" y="4542489"/>
            <a:ext cx="602462" cy="349237"/>
            <a:chOff x="753489" y="4226263"/>
            <a:chExt cx="924843" cy="536117"/>
          </a:xfrm>
        </p:grpSpPr>
        <p:sp>
          <p:nvSpPr>
            <p:cNvPr id="1173" name="Google Shape;1173;p44"/>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4"/>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1175;p44"/>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923694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52"/>
        <p:cNvGrpSpPr/>
        <p:nvPr/>
      </p:nvGrpSpPr>
      <p:grpSpPr>
        <a:xfrm>
          <a:off x="0" y="0"/>
          <a:ext cx="0" cy="0"/>
          <a:chOff x="0" y="0"/>
          <a:chExt cx="0" cy="0"/>
        </a:xfrm>
      </p:grpSpPr>
      <p:sp>
        <p:nvSpPr>
          <p:cNvPr id="3454" name="Google Shape;3454;p62"/>
          <p:cNvSpPr txBox="1">
            <a:spLocks noGrp="1"/>
          </p:cNvSpPr>
          <p:nvPr>
            <p:ph type="title"/>
          </p:nvPr>
        </p:nvSpPr>
        <p:spPr>
          <a:xfrm>
            <a:off x="4304580" y="551259"/>
            <a:ext cx="3787500" cy="5712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Brain</a:t>
            </a:r>
            <a:r>
              <a:rPr lang="en" dirty="0">
                <a:solidFill>
                  <a:schemeClr val="dk2"/>
                </a:solidFill>
              </a:rPr>
              <a:t>storming</a:t>
            </a:r>
            <a:endParaRPr dirty="0">
              <a:solidFill>
                <a:schemeClr val="dk2"/>
              </a:solidFill>
            </a:endParaRPr>
          </a:p>
        </p:txBody>
      </p:sp>
      <p:sp>
        <p:nvSpPr>
          <p:cNvPr id="3455" name="Google Shape;3455;p62"/>
          <p:cNvSpPr txBox="1">
            <a:spLocks noGrp="1"/>
          </p:cNvSpPr>
          <p:nvPr>
            <p:ph type="subTitle" idx="4294967295"/>
          </p:nvPr>
        </p:nvSpPr>
        <p:spPr>
          <a:xfrm>
            <a:off x="4308150" y="1981582"/>
            <a:ext cx="3787500" cy="19975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we needed a solution that can help solve the ‘Climate change’ problem. The group started thinking about a solution which could help the cause. As each member of the group produced distinct ideas, we had to define them clearly and pick one which seemed the best idea.</a:t>
            </a:r>
            <a:endParaRPr dirty="0"/>
          </a:p>
        </p:txBody>
      </p:sp>
      <p:pic>
        <p:nvPicPr>
          <p:cNvPr id="3456" name="Google Shape;3456;p62"/>
          <p:cNvPicPr preferRelativeResize="0">
            <a:picLocks/>
          </p:cNvPicPr>
          <p:nvPr/>
        </p:nvPicPr>
        <p:blipFill rotWithShape="1">
          <a:blip r:embed="rId3"/>
          <a:srcRect l="544" r="544"/>
          <a:stretch/>
        </p:blipFill>
        <p:spPr>
          <a:xfrm>
            <a:off x="144000" y="334219"/>
            <a:ext cx="3276000" cy="2237531"/>
          </a:xfrm>
          <a:prstGeom prst="rect">
            <a:avLst/>
          </a:prstGeom>
          <a:ln>
            <a:noFill/>
          </a:ln>
          <a:effectLst>
            <a:outerShdw blurRad="190500" sx="1000" sy="1000" algn="tl" rotWithShape="0">
              <a:srgbClr val="000000">
                <a:alpha val="0"/>
              </a:srgbClr>
            </a:outerShdw>
          </a:effectLst>
        </p:spPr>
      </p:pic>
      <p:grpSp>
        <p:nvGrpSpPr>
          <p:cNvPr id="3458" name="Google Shape;3458;p62"/>
          <p:cNvGrpSpPr/>
          <p:nvPr/>
        </p:nvGrpSpPr>
        <p:grpSpPr>
          <a:xfrm rot="-1076310">
            <a:off x="7132583" y="22563"/>
            <a:ext cx="1048076" cy="528943"/>
            <a:chOff x="3074383" y="127425"/>
            <a:chExt cx="1048062" cy="528936"/>
          </a:xfrm>
        </p:grpSpPr>
        <p:sp>
          <p:nvSpPr>
            <p:cNvPr id="3459" name="Google Shape;3459;p62"/>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0" name="Google Shape;3460;p62"/>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1" name="Google Shape;3461;p62"/>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2" name="Google Shape;3462;p62"/>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63" name="Google Shape;3463;p62"/>
          <p:cNvGrpSpPr/>
          <p:nvPr/>
        </p:nvGrpSpPr>
        <p:grpSpPr>
          <a:xfrm rot="-1790313">
            <a:off x="8154167" y="4003783"/>
            <a:ext cx="632321" cy="979397"/>
            <a:chOff x="7976860" y="5825328"/>
            <a:chExt cx="490209" cy="759310"/>
          </a:xfrm>
        </p:grpSpPr>
        <p:sp>
          <p:nvSpPr>
            <p:cNvPr id="3464" name="Google Shape;3464;p62"/>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5" name="Google Shape;3465;p62"/>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6" name="Google Shape;3466;p62"/>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7" name="Google Shape;3467;p62"/>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8" name="Google Shape;3468;p62"/>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9" name="Google Shape;3469;p62"/>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0" name="Google Shape;3470;p62"/>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1" name="Google Shape;3471;p62"/>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2" name="Google Shape;3472;p62"/>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3" name="Google Shape;3473;p62"/>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4" name="Google Shape;3474;p62"/>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5" name="Google Shape;3475;p62"/>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6" name="Google Shape;3476;p62"/>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14" name="Google Shape;3514;p62"/>
          <p:cNvGrpSpPr/>
          <p:nvPr/>
        </p:nvGrpSpPr>
        <p:grpSpPr>
          <a:xfrm rot="-1609545">
            <a:off x="5385784" y="4119783"/>
            <a:ext cx="510782" cy="510782"/>
            <a:chOff x="6889055" y="5657447"/>
            <a:chExt cx="711875" cy="711875"/>
          </a:xfrm>
        </p:grpSpPr>
        <p:sp>
          <p:nvSpPr>
            <p:cNvPr id="3515" name="Google Shape;3515;p62"/>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16" name="Google Shape;3516;p62"/>
            <p:cNvGrpSpPr/>
            <p:nvPr/>
          </p:nvGrpSpPr>
          <p:grpSpPr>
            <a:xfrm>
              <a:off x="6889146" y="5657852"/>
              <a:ext cx="711681" cy="711274"/>
              <a:chOff x="6889146" y="5657852"/>
              <a:chExt cx="711681" cy="711274"/>
            </a:xfrm>
          </p:grpSpPr>
          <p:sp>
            <p:nvSpPr>
              <p:cNvPr id="3517" name="Google Shape;3517;p62"/>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8" name="Google Shape;3518;p62"/>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9" name="Google Shape;3519;p62"/>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0" name="Google Shape;3520;p62"/>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1" name="Google Shape;3521;p62"/>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2" name="Google Shape;3522;p62"/>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3" name="Google Shape;3523;p62"/>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4" name="Google Shape;3524;p62"/>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5" name="Google Shape;3525;p62"/>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6" name="Google Shape;3526;p62"/>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7" name="Google Shape;3527;p62"/>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8" name="Google Shape;3528;p62"/>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9" name="Google Shape;3529;p62"/>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0" name="Google Shape;3530;p62"/>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4" name="Google Shape;5795;p75">
            <a:extLst>
              <a:ext uri="{FF2B5EF4-FFF2-40B4-BE49-F238E27FC236}">
                <a16:creationId xmlns:a16="http://schemas.microsoft.com/office/drawing/2014/main" id="{3532442E-1B8D-D3BC-3EB0-B0F2EE3D6D5E}"/>
              </a:ext>
            </a:extLst>
          </p:cNvPr>
          <p:cNvPicPr preferRelativeResize="0"/>
          <p:nvPr/>
        </p:nvPicPr>
        <p:blipFill rotWithShape="1">
          <a:blip r:embed="rId4">
            <a:alphaModFix/>
          </a:blip>
          <a:srcRect t="14837" b="14844"/>
          <a:stretch/>
        </p:blipFill>
        <p:spPr>
          <a:xfrm rot="1857677">
            <a:off x="7482546" y="632940"/>
            <a:ext cx="1796925" cy="1263600"/>
          </a:xfrm>
          <a:prstGeom prst="rect">
            <a:avLst/>
          </a:prstGeom>
          <a:noFill/>
          <a:ln>
            <a:noFill/>
          </a:ln>
        </p:spPr>
      </p:pic>
      <p:pic>
        <p:nvPicPr>
          <p:cNvPr id="6" name="Picture 5">
            <a:extLst>
              <a:ext uri="{FF2B5EF4-FFF2-40B4-BE49-F238E27FC236}">
                <a16:creationId xmlns:a16="http://schemas.microsoft.com/office/drawing/2014/main" id="{DAA0E731-6AC8-8334-8B6C-880CBD61EFE5}"/>
              </a:ext>
            </a:extLst>
          </p:cNvPr>
          <p:cNvPicPr>
            <a:picLocks noChangeAspect="1"/>
          </p:cNvPicPr>
          <p:nvPr/>
        </p:nvPicPr>
        <p:blipFill>
          <a:blip r:embed="rId5"/>
          <a:stretch>
            <a:fillRect/>
          </a:stretch>
        </p:blipFill>
        <p:spPr>
          <a:xfrm>
            <a:off x="55190" y="2607783"/>
            <a:ext cx="2459410" cy="21530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Filtering Ideas</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We went through a few brainstorming sessions and everyone in the team produced distinct ideas. This helped us to decide which idea should we go ahead with keeping in mind that it should reflect on the problem statement defined. We also had to investigate the feasibility of the solution and the market demography of the requirement of the product.</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Self Sustainable Home</a:t>
            </a:r>
          </a:p>
          <a:p>
            <a:pPr marL="742950" lvl="1" indent="-285750" algn="l">
              <a:buClr>
                <a:schemeClr val="dk1"/>
              </a:buClr>
              <a:buSzPts val="1100"/>
              <a:buFont typeface="Arial" panose="020B0604020202020204" pitchFamily="34" charset="0"/>
              <a:buChar char="•"/>
            </a:pPr>
            <a:r>
              <a:rPr lang="en-US" sz="1200" dirty="0"/>
              <a:t>App with guided learning to the kitchen maintenance, gardening, and cooking using less energy.</a:t>
            </a:r>
          </a:p>
          <a:p>
            <a:pPr marL="285750" indent="-285750" algn="l">
              <a:buClr>
                <a:schemeClr val="dk1"/>
              </a:buClr>
              <a:buSzPts val="1100"/>
              <a:buFont typeface="Arial" panose="020B0604020202020204" pitchFamily="34" charset="0"/>
              <a:buChar char="•"/>
            </a:pPr>
            <a:r>
              <a:rPr lang="en-US" sz="1400" dirty="0"/>
              <a:t>Sustainable Transport</a:t>
            </a:r>
          </a:p>
          <a:p>
            <a:pPr marL="742950" lvl="1" indent="-285750" algn="l">
              <a:buClr>
                <a:schemeClr val="dk1"/>
              </a:buClr>
              <a:buSzPts val="1100"/>
              <a:buFont typeface="Arial" panose="020B0604020202020204" pitchFamily="34" charset="0"/>
              <a:buChar char="•"/>
            </a:pPr>
            <a:r>
              <a:rPr lang="en-US" sz="1200" dirty="0"/>
              <a:t>Find alternative ways to commute using carpooling, bikes, and EV vehicles, with route plan and journey planner</a:t>
            </a:r>
          </a:p>
          <a:p>
            <a:pPr marL="285750" indent="-285750" algn="l">
              <a:buClr>
                <a:schemeClr val="dk1"/>
              </a:buClr>
              <a:buSzPts val="1100"/>
              <a:buFont typeface="Arial" panose="020B0604020202020204" pitchFamily="34" charset="0"/>
              <a:buChar char="•"/>
            </a:pPr>
            <a:r>
              <a:rPr lang="en-US" sz="1400" dirty="0"/>
              <a:t>Carbon Footprint Calculator</a:t>
            </a:r>
          </a:p>
          <a:p>
            <a:pPr marL="742950" lvl="1" indent="-285750" algn="l">
              <a:buClr>
                <a:schemeClr val="dk1"/>
              </a:buClr>
              <a:buSzPts val="1100"/>
              <a:buFont typeface="Arial" panose="020B0604020202020204" pitchFamily="34" charset="0"/>
              <a:buChar char="•"/>
            </a:pPr>
            <a:r>
              <a:rPr lang="en-US" sz="1100" dirty="0"/>
              <a:t>Calculator that monitors individual contribution to carbon emission to make them aware.</a:t>
            </a:r>
          </a:p>
          <a:p>
            <a:pPr marL="285750" indent="-285750" algn="l">
              <a:buClr>
                <a:schemeClr val="dk1"/>
              </a:buClr>
              <a:buSzPts val="1100"/>
              <a:buFont typeface="Arial" panose="020B0604020202020204" pitchFamily="34" charset="0"/>
              <a:buChar char="•"/>
            </a:pPr>
            <a:r>
              <a:rPr lang="en-US" sz="1400" dirty="0"/>
              <a:t>Solar Tracker</a:t>
            </a:r>
          </a:p>
          <a:p>
            <a:pPr marL="742950" lvl="1" indent="-285750" algn="l">
              <a:buClr>
                <a:schemeClr val="dk1"/>
              </a:buClr>
              <a:buSzPts val="1100"/>
              <a:buFont typeface="Arial" panose="020B0604020202020204" pitchFamily="34" charset="0"/>
              <a:buChar char="•"/>
            </a:pPr>
            <a:r>
              <a:rPr lang="en-US" sz="1100" dirty="0"/>
              <a:t>Tracks the harnessing, usage, storage, and redistribution</a:t>
            </a:r>
          </a:p>
          <a:p>
            <a:pPr marL="285750" indent="-285750" algn="l">
              <a:buClr>
                <a:schemeClr val="dk1"/>
              </a:buClr>
              <a:buSzPts val="1100"/>
              <a:buFont typeface="Arial" panose="020B0604020202020204" pitchFamily="34" charset="0"/>
              <a:buChar char="•"/>
            </a:pPr>
            <a:r>
              <a:rPr lang="en-US" sz="1400" dirty="0"/>
              <a:t>Gardening App</a:t>
            </a:r>
          </a:p>
          <a:p>
            <a:pPr marL="742950" lvl="1" indent="-285750" algn="l">
              <a:buClr>
                <a:schemeClr val="dk1"/>
              </a:buClr>
              <a:buSzPts val="1100"/>
              <a:buFont typeface="Arial" panose="020B0604020202020204" pitchFamily="34" charset="0"/>
              <a:buChar char="•"/>
            </a:pPr>
            <a:r>
              <a:rPr lang="en-US" sz="1100" dirty="0"/>
              <a:t>A gamified app which uses VR and AI to promote home gardening and educate users about all aspects of gardening along with rewards for better engagement</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43741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Initial Idea</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We decided to go ahead with the Solar tracker first as It was promising but the idea was too generic and there were organisations which are providing similar solutions to the customers. </a:t>
            </a:r>
          </a:p>
          <a:p>
            <a:pPr marL="0" lvl="0" indent="0" algn="l" rtl="0">
              <a:spcBef>
                <a:spcPts val="0"/>
              </a:spcBef>
              <a:spcAft>
                <a:spcPts val="0"/>
              </a:spcAft>
              <a:buClr>
                <a:schemeClr val="dk1"/>
              </a:buClr>
              <a:buSzPts val="1100"/>
              <a:buFont typeface="Arial"/>
              <a:buNone/>
            </a:pPr>
            <a:endParaRPr lang="en-US" sz="1100" dirty="0"/>
          </a:p>
          <a:p>
            <a:pPr marL="628650" lvl="1" indent="-171450" algn="l">
              <a:buClr>
                <a:schemeClr val="dk1"/>
              </a:buClr>
              <a:buSzPts val="1100"/>
              <a:buFont typeface="Arial" panose="020B0604020202020204" pitchFamily="34" charset="0"/>
              <a:buChar char="•"/>
            </a:pPr>
            <a:r>
              <a:rPr lang="en-US" sz="1200" dirty="0"/>
              <a:t>Enphase</a:t>
            </a:r>
          </a:p>
          <a:p>
            <a:pPr marL="628650" lvl="1" indent="-171450" algn="l">
              <a:buClr>
                <a:schemeClr val="dk1"/>
              </a:buClr>
              <a:buSzPts val="1100"/>
              <a:buFont typeface="Arial" panose="020B0604020202020204" pitchFamily="34" charset="0"/>
              <a:buChar char="•"/>
            </a:pPr>
            <a:r>
              <a:rPr lang="en-US" sz="1200" dirty="0"/>
              <a:t>Enlighten</a:t>
            </a:r>
          </a:p>
          <a:p>
            <a:pPr marL="0" indent="0" algn="l">
              <a:buClr>
                <a:schemeClr val="dk1"/>
              </a:buClr>
              <a:buSzPts val="1100"/>
            </a:pPr>
            <a:endParaRPr lang="en-US" sz="1500" dirty="0"/>
          </a:p>
          <a:p>
            <a:pPr marL="0" indent="0" algn="l">
              <a:buClr>
                <a:schemeClr val="dk1"/>
              </a:buClr>
              <a:buSzPts val="1100"/>
            </a:pPr>
            <a:r>
              <a:rPr lang="en-US" sz="1400" dirty="0"/>
              <a:t>But they were not available across most regions are are relatively expensive. Also, the user engagement was less as there were not much of extra features, or gamifications involved. </a:t>
            </a:r>
          </a:p>
          <a:p>
            <a:pPr marL="0" indent="0" algn="l">
              <a:buClr>
                <a:schemeClr val="dk1"/>
              </a:buClr>
              <a:buSzPts val="1100"/>
            </a:pPr>
            <a:endParaRPr lang="en-US" sz="1400" dirty="0"/>
          </a:p>
          <a:p>
            <a:pPr marL="0" indent="0" algn="l">
              <a:buClr>
                <a:schemeClr val="dk1"/>
              </a:buClr>
              <a:buSzPts val="1100"/>
            </a:pPr>
            <a:r>
              <a:rPr lang="en-US" sz="1400" dirty="0"/>
              <a:t>[1] Enphase : </a:t>
            </a:r>
            <a:r>
              <a:rPr lang="en-US" sz="1400" dirty="0">
                <a:hlinkClick r:id="rId3"/>
              </a:rPr>
              <a:t>https://enphase.com</a:t>
            </a:r>
            <a:endParaRPr lang="en-US" sz="1400" dirty="0"/>
          </a:p>
          <a:p>
            <a:pPr marL="0" indent="0" algn="l">
              <a:buClr>
                <a:schemeClr val="dk1"/>
              </a:buClr>
              <a:buSzPts val="1100"/>
            </a:pPr>
            <a:r>
              <a:rPr lang="en-US" sz="1400" dirty="0"/>
              <a:t>[2] Enlighten : https://www.enlightensolar.energy/</a:t>
            </a:r>
          </a:p>
          <a:p>
            <a:pPr marL="628650" lvl="1" indent="-171450" algn="l">
              <a:buClr>
                <a:schemeClr val="dk1"/>
              </a:buClr>
              <a:buSzPts val="1100"/>
              <a:buFont typeface="Arial" panose="020B0604020202020204" pitchFamily="34" charset="0"/>
              <a:buChar char="•"/>
            </a:pPr>
            <a:endParaRPr lang="en-US" sz="8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989747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Final Idea</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algn="l"/>
            <a:r>
              <a:rPr lang="en-GB" sz="1400" dirty="0"/>
              <a:t>In formulating our ultimate concept, we carefully evaluated</a:t>
            </a:r>
          </a:p>
          <a:p>
            <a:pPr algn="l"/>
            <a:r>
              <a:rPr lang="en-GB" sz="1400" dirty="0"/>
              <a:t>the initial two ideas, focusing on the central problem</a:t>
            </a:r>
          </a:p>
          <a:p>
            <a:pPr algn="l"/>
            <a:r>
              <a:rPr lang="en-GB" sz="1400" dirty="0"/>
              <a:t>statement and determining which one more effectively</a:t>
            </a:r>
          </a:p>
          <a:p>
            <a:pPr algn="l"/>
            <a:r>
              <a:rPr lang="en-GB" sz="1400" dirty="0"/>
              <a:t>addressed it.</a:t>
            </a:r>
          </a:p>
          <a:p>
            <a:pPr algn="l"/>
            <a:endParaRPr lang="en-GB" sz="1400" dirty="0"/>
          </a:p>
          <a:p>
            <a:pPr algn="l"/>
            <a:r>
              <a:rPr lang="en-GB" sz="1400" dirty="0"/>
              <a:t>The Solar Tracker concept involved monitoring individual</a:t>
            </a:r>
          </a:p>
          <a:p>
            <a:pPr algn="l"/>
            <a:r>
              <a:rPr lang="en-GB" sz="1400" dirty="0"/>
              <a:t>home energy consumption. Any surplus energy could be</a:t>
            </a:r>
          </a:p>
          <a:p>
            <a:pPr algn="l"/>
            <a:r>
              <a:rPr lang="en-GB" sz="1400" dirty="0"/>
              <a:t>shared among those in need, offering cash rewards. This</a:t>
            </a:r>
          </a:p>
          <a:p>
            <a:pPr algn="l"/>
            <a:r>
              <a:rPr lang="en-GB" sz="1400" dirty="0"/>
              <a:t>approach aimed to reduce power outages and provide clean</a:t>
            </a:r>
          </a:p>
          <a:p>
            <a:pPr algn="l"/>
            <a:r>
              <a:rPr lang="en-GB" sz="1400" dirty="0"/>
              <a:t>energy for those unable to afford solar installations,</a:t>
            </a:r>
          </a:p>
          <a:p>
            <a:pPr algn="l"/>
            <a:r>
              <a:rPr lang="en-GB" sz="1400" dirty="0"/>
              <a:t>subsequently reducing reliance on generators and</a:t>
            </a:r>
          </a:p>
          <a:p>
            <a:pPr algn="l"/>
            <a:r>
              <a:rPr lang="en-GB" sz="1400" dirty="0"/>
              <a:t>associated CO2 pollution.</a:t>
            </a:r>
          </a:p>
          <a:p>
            <a:pPr algn="l"/>
            <a:endParaRPr lang="en-GB" sz="1400" dirty="0"/>
          </a:p>
          <a:p>
            <a:pPr algn="l"/>
            <a:r>
              <a:rPr lang="en-GB" sz="1400" dirty="0"/>
              <a:t>The Gardening/Agricultural App explored IoT's potential to</a:t>
            </a:r>
          </a:p>
          <a:p>
            <a:pPr algn="l"/>
            <a:r>
              <a:rPr lang="en-GB" sz="1400" dirty="0"/>
              <a:t>collect plant health data through sensory devices, measuring</a:t>
            </a:r>
          </a:p>
          <a:p>
            <a:pPr algn="l"/>
            <a:r>
              <a:rPr lang="en-GB" sz="1400" dirty="0"/>
              <a:t>variables such as soil moisture, pH balance, and received</a:t>
            </a:r>
          </a:p>
          <a:p>
            <a:pPr algn="l"/>
            <a:r>
              <a:rPr lang="en-GB" sz="1400" dirty="0"/>
              <a:t>UV radiation.</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999770054"/>
      </p:ext>
    </p:extLst>
  </p:cSld>
  <p:clrMapOvr>
    <a:masterClrMapping/>
  </p:clrMapOvr>
</p:sld>
</file>

<file path=ppt/theme/theme1.xml><?xml version="1.0" encoding="utf-8"?>
<a:theme xmlns:a="http://schemas.openxmlformats.org/drawingml/2006/main" name="Solar Energy Company Pitch Deck by Slidesgo">
  <a:themeElements>
    <a:clrScheme name="Simple Light">
      <a:dk1>
        <a:srgbClr val="376D00"/>
      </a:dk1>
      <a:lt1>
        <a:srgbClr val="152A00"/>
      </a:lt1>
      <a:dk2>
        <a:srgbClr val="FF9200"/>
      </a:dk2>
      <a:lt2>
        <a:srgbClr val="FFDA00"/>
      </a:lt2>
      <a:accent1>
        <a:srgbClr val="76C608"/>
      </a:accent1>
      <a:accent2>
        <a:srgbClr val="2C3A4C"/>
      </a:accent2>
      <a:accent3>
        <a:srgbClr val="394A66"/>
      </a:accent3>
      <a:accent4>
        <a:srgbClr val="9AACC0"/>
      </a:accent4>
      <a:accent5>
        <a:srgbClr val="B0C5D9"/>
      </a:accent5>
      <a:accent6>
        <a:srgbClr val="FFFFFF"/>
      </a:accent6>
      <a:hlink>
        <a:srgbClr val="152A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21256</TotalTime>
  <Words>4771</Words>
  <Application>Microsoft Macintosh PowerPoint</Application>
  <PresentationFormat>On-screen Show (16:9)</PresentationFormat>
  <Paragraphs>323</Paragraphs>
  <Slides>49</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Abril Fatface</vt:lpstr>
      <vt:lpstr>Playfair Display</vt:lpstr>
      <vt:lpstr>Arial</vt:lpstr>
      <vt:lpstr>Anaheim</vt:lpstr>
      <vt:lpstr>Arimo</vt:lpstr>
      <vt:lpstr>Roboto</vt:lpstr>
      <vt:lpstr>Audiowide</vt:lpstr>
      <vt:lpstr>Solar Energy Company Pitch Deck by Slidesgo</vt:lpstr>
      <vt:lpstr>HCI DESIGN CHALLENGE  GROUP #29</vt:lpstr>
      <vt:lpstr>PHASES OF DEVELPPMENT</vt:lpstr>
      <vt:lpstr>PHASE 1  Problem Statement Brainstorming, Filter and Finalising Ideas,  </vt:lpstr>
      <vt:lpstr>PROBLEM STATEMENT</vt:lpstr>
      <vt:lpstr>PROBLEM STATEMENT CONT.</vt:lpstr>
      <vt:lpstr>Brainstorming</vt:lpstr>
      <vt:lpstr>Filtering Ideas</vt:lpstr>
      <vt:lpstr>Initial Idea</vt:lpstr>
      <vt:lpstr>Final Idea</vt:lpstr>
      <vt:lpstr>Final Idea cont.</vt:lpstr>
      <vt:lpstr>PHASE 2 Background Research, Understanding Users and Personas</vt:lpstr>
      <vt:lpstr>Background Research</vt:lpstr>
      <vt:lpstr>Background Research</vt:lpstr>
      <vt:lpstr>Photo-voltaic potential of India</vt:lpstr>
      <vt:lpstr>Background Research</vt:lpstr>
      <vt:lpstr>Background Research</vt:lpstr>
      <vt:lpstr>Photo-voltaic potential of Nigeria</vt:lpstr>
      <vt:lpstr>Background Research</vt:lpstr>
      <vt:lpstr>Background Research</vt:lpstr>
      <vt:lpstr>Background Research</vt:lpstr>
      <vt:lpstr>Research Conclusion</vt:lpstr>
      <vt:lpstr>Understanding Users</vt:lpstr>
      <vt:lpstr>Understanding Users</vt:lpstr>
      <vt:lpstr>Auto Ethnography</vt:lpstr>
      <vt:lpstr>Auto Ethnography cont.</vt:lpstr>
      <vt:lpstr>Questionnaire Design</vt:lpstr>
      <vt:lpstr>Questionnaire Results</vt:lpstr>
      <vt:lpstr>Questionnaire Results</vt:lpstr>
      <vt:lpstr>Yes. It cost a lot at time of installation, but it save a lot of money in future and now there is no fear of power cut at emergency time.  - participant answer</vt:lpstr>
      <vt:lpstr>Personas #1</vt:lpstr>
      <vt:lpstr>Personas #2</vt:lpstr>
      <vt:lpstr>Personas #3</vt:lpstr>
      <vt:lpstr>Personas #4</vt:lpstr>
      <vt:lpstr>Scenarios #1</vt:lpstr>
      <vt:lpstr>Scenarios #2</vt:lpstr>
      <vt:lpstr>Scenarios #3</vt:lpstr>
      <vt:lpstr>Scenarios #4</vt:lpstr>
      <vt:lpstr>PHASE 3  Flow, Architecture Diagrams, Sketches, Wireframes, Prototypes, and Mockups</vt:lpstr>
      <vt:lpstr>PHASE 4 Poster, Team, Work and Group Management</vt:lpstr>
      <vt:lpstr>PowerPoint Presentation</vt:lpstr>
      <vt:lpstr>PowerPoint Presentation</vt:lpstr>
      <vt:lpstr>PowerPoint Presentation</vt:lpstr>
      <vt:lpstr>Poster Design Review</vt:lpstr>
      <vt:lpstr>Durgesh Nandan</vt:lpstr>
      <vt:lpstr>OUR TEAM</vt:lpstr>
      <vt:lpstr>Division Of Work</vt:lpstr>
      <vt:lpstr>Group Work Management</vt:lpstr>
      <vt:lpstr>Resources List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HCI DESIGN CHALLENGE  GROUP #29</dc:title>
  <cp:lastModifiedBy>Durgesh Nandan (MSc Advanced Computer Sc FT)</cp:lastModifiedBy>
  <cp:revision>21</cp:revision>
  <dcterms:modified xsi:type="dcterms:W3CDTF">2023-12-08T11:41:13Z</dcterms:modified>
</cp:coreProperties>
</file>